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extended-properties" Target="docProps/app.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Nunito Sans"/>
      <p:regular r:id="rId17"/>
    </p:embeddedFont>
    <p:embeddedFont>
      <p:font typeface="Nunito Sans"/>
      <p:regular r:id="rId18"/>
    </p:embeddedFont>
    <p:embeddedFont>
      <p:font typeface="Nunito Sans"/>
      <p:regular r:id="rId19"/>
    </p:embeddedFont>
    <p:embeddedFont>
      <p:font typeface="Nunito Sans"/>
      <p:regular r:id="rId20"/>
    </p:embeddedFont>
    <p:embeddedFont>
      <p:font typeface="Inter"/>
      <p:regular r:id="rId21"/>
    </p:embeddedFont>
    <p:embeddedFont>
      <p:font typeface="Inter"/>
      <p:regular r:id="rId22"/>
    </p:embeddedFont>
    <p:embeddedFont>
      <p:font typeface="Inter"/>
      <p:regular r:id="rId23"/>
    </p:embeddedFont>
    <p:embeddedFont>
      <p:font typeface="Inter"/>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**Speaker Note:**</a:t>
            </a:r>
          </a:p>
          <a:p/>
          <a:p>
            <a:r>
              <a:t>"This slide highlights the key shift we're seeing: Generative AI demands a new database paradigm. Traditional databases aren't optimized for the nuances of Gen AI. We'll discuss why vector embeddings are so critical for performance, and then dive into the critical considerations for selecting the right Gen AI database solution." (Pause briefly) "Let's start by understanding the limitations of traditional approaches."</a:t>
            </a:r>
          </a:p>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**Speaker Note:**</a:t>
            </a:r>
          </a:p>
          <a:p/>
          <a:p>
            <a:r>
              <a:t>"This slide summarizes our key takeaways. Remember, vector embeddings are crucial for unlocking the power of unstructured data with Gen AI. Choosing the right database is equally vital, considering factors like vector search, AI integration, and cost. We've highlighted that there's no one-size-fits-all solution – AlloyDB, Spanner, BigQuery, and Firestore all offer strengths in different Gen AI use cases. The move to Gen AI databases is a fundamental shift in how we work with data. Finally, remember to explore the trial opportunities we're offering."</a:t>
            </a:r>
          </a:p>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**Speaker Note:**</a:t>
            </a:r>
          </a:p>
          <a:p/>
          <a:p>
            <a:r>
              <a:t>"This slide contrasts traditional and Gen AI databases. Traditional databases excel at structured data and precise SQL queries for exact matches. Gen AI databases, on the other hand, handle unstructured data like text and images. They leverage vector embeddings to understand meaning and find semantically similar items. This is critical for use cases beyond exact data retrieval. For the trial, we'll demonstrate how Gen AI databases can extract insights and provide richer context that a traditional database simply cannot."</a:t>
            </a:r>
          </a:p>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**Speaker Note:**</a:t>
            </a:r>
          </a:p>
          <a:p/>
          <a:p>
            <a:r>
              <a:t>"This slide defines vector embeddings. We're essentially transforming unstructured data like text, images, and audio into numerical vectors. These vectors are then stored in a high-dimensional space within a vector database. The core benefit is semantic similarity – items with similar meanings or characteristics end up clustered closer together in this space. Think of 'lion' and 'tiger' being near each other, while 'car' is distant. This is the foundation for the trial we'll discuss next."</a:t>
            </a:r>
          </a:p>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**Slide Title: Semantic Search with Vector Embeddings**</a:t>
            </a:r>
          </a:p>
          <a:p/>
          <a:p>
            <a:r>
              <a:t>*   **Key Message:** Briefly highlight the *limitations* of traditional search and the *benefits* of semantic search using vector embeddings.</a:t>
            </a:r>
          </a:p>
          <a:p>
            <a:r>
              <a:t>*   **Elaborate:**</a:t>
            </a:r>
          </a:p>
          <a:p>
            <a:r>
              <a:t>    *   **Traditional Search:** Emphasize that it relies on exact keyword matching, often missing relevant results due to its inability to understand context or relationships. Think of it as very literal.</a:t>
            </a:r>
          </a:p>
          <a:p>
            <a:r>
              <a:t>    *   **Semantic Search:** Explain that by leveraging vector embeddings, semantic search can understand the meaning behind the search query, returning conceptually related results even if the keywords don't perfectly match. It is based on meaning and relationships.</a:t>
            </a:r>
          </a:p>
          <a:p>
            <a:r>
              <a:t>*   **Call to action:** Mention this implementation is for trial purposes, indicating it's a new capability being explored.</a:t>
            </a:r>
          </a:p>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Okay, here's a concise and professional speaker note for that slide:</a:t>
            </a:r>
          </a:p>
          <a:p/>
          <a:p>
            <a:r>
              <a:t>**Speaker Note:**</a:t>
            </a:r>
          </a:p>
          <a:p/>
          <a:p>
            <a:r>
              <a:t>"This slide outlines key considerations when selecting a Gen AI database.  First, **vector search** is critical. The database needs to handle vector storage and similarity search efficiently. We're seeing good support from solutions like AlloyDB, Spanner, and Cloud SQL for PostgreSQL. Second, consider **integration with your AI/ML platform**.  Seamless connectivity with platforms like Vertex AI streamlines the embedding process and simplifies interaction with foundation models. This setup is for trial purposes only."</a:t>
            </a:r>
          </a:p>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**Speaker Note:**</a:t>
            </a:r>
          </a:p>
          <a:p/>
          <a:p>
            <a:r>
              <a:t>This slide highlights the scale and performance demands of Gen AI and how Google Cloud solutions meet those demands. We'll discuss how AlloyDB provides extremely fast queries, Spanner offers near-infinite scalability, and Memorystore enables lightning-fast data access through caching.  Focus is on speed and scale for Gen AI workloads.  Mention we can discuss trial options later if interested.</a:t>
            </a:r>
          </a:p>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**Speaker Note:**</a:t>
            </a:r>
          </a:p>
          <a:p/>
          <a:p>
            <a:r>
              <a:t>"This slide highlights the data flexibility needed for Gen AI applications. We're showcasing two key Google Cloud data solutions. BigQuery offers powerful analytics for massive structured and semi-structured datasets. Firestore provides a highly flexible, real-time document database for unstructured or semi-structured data. We'll explore how these can be used together, and for the trial, [briefly mention how they will use these tools]."</a:t>
            </a:r>
          </a:p>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**Speaker Note:**</a:t>
            </a:r>
          </a:p>
          <a:p/>
          <a:p>
            <a:r>
              <a:t>"This slide highlights the importance of cost-effectiveness when selecting a Gen AI database.  While storing large datasets is inherently costly, solutions like AlloyDB and Cloud SQL offer significant savings through reduced operational overhead. Remember to factor in not only the direct storage fees, but also the often-overlooked costs associated with manual administration and maintenance when making your choice.  This is particularly relevant as you evaluate our trial offer."</a:t>
            </a:r>
          </a:p>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**Speaker Note:**</a:t>
            </a:r>
          </a:p>
          <a:p/>
          <a:p>
            <a:r>
              <a:t>*   This slide covers key security and data protection measures built into our databases.</a:t>
            </a:r>
          </a:p>
          <a:p>
            <a:r>
              <a:t>*   Emphasize the **automatic encryption (at rest and in transit)** in databases like AlloyDB, Cloud SQL, Spanner, and Firestore – a crucial feature for compliance and data privacy.</a:t>
            </a:r>
          </a:p>
          <a:p>
            <a:r>
              <a:t>*   Highlight **IAM integration for granular access control**, ensuring only authorized personnel can access sensitive data.</a:t>
            </a:r>
          </a:p>
          <a:p>
            <a:r>
              <a:t>*   Mention **AlloyDB's advanced security features**, particularly model endpoint management, offering additional protection against malicious attacks.</a:t>
            </a:r>
          </a:p>
          <a:p>
            <a:r>
              <a:t>*   **This is available for trial**, encouraging the audience to explore these features firsthand.</a:t>
            </a:r>
          </a:p>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1010-1.png"/><Relationship Id="rId2" Type="http://schemas.openxmlformats.org/officeDocument/2006/relationships/hyperlink" Target="https://gamma.app/?utm_source=made-with-gamma" TargetMode="External"/><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1011-1.png"/><Relationship Id="rId2" Type="http://schemas.openxmlformats.org/officeDocument/2006/relationships/hyperlink" Target="https://gamma.app/?utm_source=made-with-gamma" TargetMode="External"/><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hyperlink" Target="https://gamma.app/?utm_source=made-with-gamma" TargetMode="External"/><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1003-1.png"/><Relationship Id="rId2" Type="http://schemas.openxmlformats.org/officeDocument/2006/relationships/hyperlink" Target="https://gamma.app/?utm_source=made-with-gamma" TargetMode="External"/><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1004-1.png"/><Relationship Id="rId2" Type="http://schemas.openxmlformats.org/officeDocument/2006/relationships/hyperlink" Target="https://gamma.app/?utm_source=made-with-gamma" TargetMode="External"/><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1005-1.png"/><Relationship Id="rId2" Type="http://schemas.openxmlformats.org/officeDocument/2006/relationships/hyperlink" Target="https://gamma.app/?utm_source=made-with-gamma" TargetMode="External"/><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1006-1.png"/><Relationship Id="rId2" Type="http://schemas.openxmlformats.org/officeDocument/2006/relationships/hyperlink" Target="https://gamma.app/?utm_source=made-with-gamma" TargetMode="External"/><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1007-1.png"/><Relationship Id="rId2" Type="http://schemas.openxmlformats.org/officeDocument/2006/relationships/hyperlink" Target="https://gamma.app/?utm_source=made-with-gamma" TargetMode="External"/><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1008-1.png"/><Relationship Id="rId2" Type="http://schemas.openxmlformats.org/officeDocument/2006/relationships/hyperlink" Target="https://gamma.app/?utm_source=made-with-gamma" TargetMode="External"/><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1009-1.png"/><Relationship Id="rId2" Type="http://schemas.openxmlformats.org/officeDocument/2006/relationships/hyperlink" Target="https://gamma.app/?utm_source=made-with-gamma" TargetMode="External"/><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 Id="rId4" Type="http://schemas.openxmlformats.org/officeDocument/2006/relationships/image" Target="../media/image1.jpg"/><Relationship Id="rId5" Type="http://schemas.openxmlformats.org/officeDocument/2006/relationships/hyperlink" Target="https://mybrand.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jpg"/><Relationship Id="rId4" Type="http://schemas.openxmlformats.org/officeDocument/2006/relationships/hyperlink" Target="https://mybrand.com" TargetMode="Externa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 Id="rId4" Type="http://schemas.openxmlformats.org/officeDocument/2006/relationships/image" Target="../media/image1.jpg"/><Relationship Id="rId5" Type="http://schemas.openxmlformats.org/officeDocument/2006/relationships/hyperlink" Target="https://mybrand.com" TargetMode="Externa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4.xml"/><Relationship Id="rId5" Type="http://schemas.openxmlformats.org/officeDocument/2006/relationships/notesSlide" Target="../notesSlides/notesSlide3.xml"/><Relationship Id="rId6" Type="http://schemas.openxmlformats.org/officeDocument/2006/relationships/image" Target="../media/image1.jpg"/><Relationship Id="rId7" Type="http://schemas.openxmlformats.org/officeDocument/2006/relationships/hyperlink" Target="https://mybrand.com" TargetMode="Externa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 Id="rId4" Type="http://schemas.openxmlformats.org/officeDocument/2006/relationships/image" Target="../media/image1.jpg"/><Relationship Id="rId5" Type="http://schemas.openxmlformats.org/officeDocument/2006/relationships/hyperlink" Target="https://mybrand.com" TargetMode="Externa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 Id="rId4" Type="http://schemas.openxmlformats.org/officeDocument/2006/relationships/image" Target="../media/image1.jpg"/><Relationship Id="rId5" Type="http://schemas.openxmlformats.org/officeDocument/2006/relationships/hyperlink" Target="https://mybrand.com" TargetMode="Externa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 Id="rId6" Type="http://schemas.openxmlformats.org/officeDocument/2006/relationships/image" Target="../media/image1.jpg"/><Relationship Id="rId7" Type="http://schemas.openxmlformats.org/officeDocument/2006/relationships/hyperlink" Target="https://mybrand.com" TargetMode="Externa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 Id="rId4" Type="http://schemas.openxmlformats.org/officeDocument/2006/relationships/image" Target="../media/image1.jpg"/><Relationship Id="rId5" Type="http://schemas.openxmlformats.org/officeDocument/2006/relationships/hyperlink" Target="https://mybrand.com" TargetMode="Externa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 Id="rId5" Type="http://schemas.openxmlformats.org/officeDocument/2006/relationships/image" Target="../media/image1.jpg"/><Relationship Id="rId6" Type="http://schemas.openxmlformats.org/officeDocument/2006/relationships/hyperlink" Target="https://mybrand.com" TargetMode="Externa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 Id="rId4" Type="http://schemas.openxmlformats.org/officeDocument/2006/relationships/image" Target="../media/image1.jpg"/><Relationship Id="rId5" Type="http://schemas.openxmlformats.org/officeDocument/2006/relationships/hyperlink" Target="https://mybrand.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510076"/>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Nunito Sans Bold" pitchFamily="34" charset="0"/>
                <a:ea typeface="Nunito Sans Bold" pitchFamily="34" charset="-122"/>
                <a:cs typeface="Nunito Sans Bold" pitchFamily="34" charset="-120"/>
              </a:rPr>
              <a:t>The Shift from Traditional to Gen AI Databases</a:t>
            </a:r>
            <a:endParaRPr lang="en-US" sz="4450" dirty="0"/>
          </a:p>
        </p:txBody>
      </p:sp>
      <p:sp>
        <p:nvSpPr>
          <p:cNvPr id="4" name="Text 1"/>
          <p:cNvSpPr/>
          <p:nvPr/>
        </p:nvSpPr>
        <p:spPr>
          <a:xfrm>
            <a:off x="6280190" y="4267795"/>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Generative AI applications require a fundamentally different approach to storing and retrieving data compared to traditional applications. This presentation explores why vector embeddings are crucial and what factors to consider when choosing a Gen AI database.</a:t>
            </a:r>
            <a:endParaRPr lang="en-US" sz="1750" dirty="0"/>
          </a:p>
        </p:txBody>
      </p:sp>
      <p:pic>
        <p:nvPicPr>
          <p:cNvPr id="5" name="Picture 4" descr="Pi7_Passport_Photo (1).jpeg"/>
          <p:cNvPicPr>
            <a:picLocks noChangeAspect="1"/>
          </p:cNvPicPr>
          <p:nvPr/>
        </p:nvPicPr>
        <p:blipFill>
          <a:blip r:embed="rId4"/>
          <a:stretch>
            <a:fillRect/>
          </a:stretch>
        </p:blipFill>
        <p:spPr>
          <a:xfrm>
            <a:off x="182880" y="182880"/>
            <a:ext cx="914400" cy="1175657"/>
          </a:xfrm>
          <a:prstGeom prst="rect">
            <a:avLst/>
          </a:prstGeom>
        </p:spPr>
      </p:pic>
      <p:sp>
        <p:nvSpPr>
          <p:cNvPr id="6" name="TextBox 5"/>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5"/>
              </a:rPr>
              <a:t>For Trial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577340"/>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Nunito Sans Bold" pitchFamily="34" charset="0"/>
                <a:ea typeface="Nunito Sans Bold" pitchFamily="34" charset="-122"/>
                <a:cs typeface="Nunito Sans Bold" pitchFamily="34" charset="-120"/>
              </a:rPr>
              <a:t>Key Takeaways</a:t>
            </a:r>
            <a:endParaRPr lang="en-US" sz="4450" dirty="0"/>
          </a:p>
        </p:txBody>
      </p:sp>
      <p:sp>
        <p:nvSpPr>
          <p:cNvPr id="3" name="Shape 1"/>
          <p:cNvSpPr/>
          <p:nvPr/>
        </p:nvSpPr>
        <p:spPr>
          <a:xfrm>
            <a:off x="793790" y="3420189"/>
            <a:ext cx="4196358" cy="226814"/>
          </a:xfrm>
          <a:prstGeom prst="roundRect">
            <a:avLst>
              <a:gd name="adj" fmla="val 42003"/>
            </a:avLst>
          </a:prstGeom>
          <a:solidFill>
            <a:srgbClr val="CDEFFE"/>
          </a:solidFill>
          <a:ln w="7620">
            <a:solidFill>
              <a:srgbClr val="B3D5E4"/>
            </a:solidFill>
            <a:prstDash val="solid"/>
          </a:ln>
        </p:spPr>
        <p:txBody>
          <a:bodyPr/>
          <a:p/>
        </p:txBody>
      </p:sp>
      <p:sp>
        <p:nvSpPr>
          <p:cNvPr id="4" name="Text 2"/>
          <p:cNvSpPr/>
          <p:nvPr/>
        </p:nvSpPr>
        <p:spPr>
          <a:xfrm>
            <a:off x="1020604" y="3873818"/>
            <a:ext cx="3742730" cy="708660"/>
          </a:xfrm>
          <a:prstGeom prst="rect">
            <a:avLst/>
          </a:prstGeom>
          <a:noFill/>
          <a:ln/>
        </p:spPr>
        <p:txBody>
          <a:bodyPr wrap="squar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Vector Embeddings Are Essential</a:t>
            </a:r>
            <a:endParaRPr lang="en-US" sz="2200" dirty="0"/>
          </a:p>
        </p:txBody>
      </p:sp>
      <p:sp>
        <p:nvSpPr>
          <p:cNvPr id="5" name="Text 3"/>
          <p:cNvSpPr/>
          <p:nvPr/>
        </p:nvSpPr>
        <p:spPr>
          <a:xfrm>
            <a:off x="1020604" y="4718566"/>
            <a:ext cx="3742730"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They enable semantic search and understanding of unstructured data</a:t>
            </a:r>
            <a:endParaRPr lang="en-US" sz="1750" dirty="0"/>
          </a:p>
        </p:txBody>
      </p:sp>
      <p:sp>
        <p:nvSpPr>
          <p:cNvPr id="6" name="Shape 4"/>
          <p:cNvSpPr/>
          <p:nvPr/>
        </p:nvSpPr>
        <p:spPr>
          <a:xfrm>
            <a:off x="5216962" y="3079909"/>
            <a:ext cx="4196358" cy="226814"/>
          </a:xfrm>
          <a:prstGeom prst="roundRect">
            <a:avLst>
              <a:gd name="adj" fmla="val 42003"/>
            </a:avLst>
          </a:prstGeom>
          <a:solidFill>
            <a:srgbClr val="CDEFFE"/>
          </a:solidFill>
          <a:ln w="7620">
            <a:solidFill>
              <a:srgbClr val="B3D5E4"/>
            </a:solidFill>
            <a:prstDash val="solid"/>
          </a:ln>
        </p:spPr>
        <p:txBody>
          <a:bodyPr/>
          <a:p/>
        </p:txBody>
      </p:sp>
      <p:sp>
        <p:nvSpPr>
          <p:cNvPr id="7" name="Text 5"/>
          <p:cNvSpPr/>
          <p:nvPr/>
        </p:nvSpPr>
        <p:spPr>
          <a:xfrm>
            <a:off x="5443776" y="3533537"/>
            <a:ext cx="3598307"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Choose the Right Database</a:t>
            </a:r>
            <a:endParaRPr lang="en-US" sz="2200" dirty="0"/>
          </a:p>
        </p:txBody>
      </p:sp>
      <p:sp>
        <p:nvSpPr>
          <p:cNvPr id="8" name="Text 6"/>
          <p:cNvSpPr/>
          <p:nvPr/>
        </p:nvSpPr>
        <p:spPr>
          <a:xfrm>
            <a:off x="5443776" y="4023955"/>
            <a:ext cx="3742730"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Consider vector search support, AI integration, scale, flexibility, cost, and security</a:t>
            </a:r>
            <a:endParaRPr lang="en-US" sz="1750" dirty="0"/>
          </a:p>
        </p:txBody>
      </p:sp>
      <p:sp>
        <p:nvSpPr>
          <p:cNvPr id="9" name="Shape 7"/>
          <p:cNvSpPr/>
          <p:nvPr/>
        </p:nvSpPr>
        <p:spPr>
          <a:xfrm>
            <a:off x="9640133" y="2739747"/>
            <a:ext cx="4196358" cy="226814"/>
          </a:xfrm>
          <a:prstGeom prst="roundRect">
            <a:avLst>
              <a:gd name="adj" fmla="val 42003"/>
            </a:avLst>
          </a:prstGeom>
          <a:solidFill>
            <a:srgbClr val="CDEFFE"/>
          </a:solidFill>
          <a:ln w="7620">
            <a:solidFill>
              <a:srgbClr val="B3D5E4"/>
            </a:solidFill>
            <a:prstDash val="solid"/>
          </a:ln>
        </p:spPr>
        <p:txBody>
          <a:bodyPr/>
          <a:p/>
        </p:txBody>
      </p:sp>
      <p:sp>
        <p:nvSpPr>
          <p:cNvPr id="10" name="Text 8"/>
          <p:cNvSpPr/>
          <p:nvPr/>
        </p:nvSpPr>
        <p:spPr>
          <a:xfrm>
            <a:off x="9866948" y="3193375"/>
            <a:ext cx="3742730" cy="708660"/>
          </a:xfrm>
          <a:prstGeom prst="rect">
            <a:avLst/>
          </a:prstGeom>
          <a:noFill/>
          <a:ln/>
        </p:spPr>
        <p:txBody>
          <a:bodyPr wrap="squar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Different Needs, Different Solutions</a:t>
            </a:r>
            <a:endParaRPr lang="en-US" sz="2200" dirty="0"/>
          </a:p>
        </p:txBody>
      </p:sp>
      <p:sp>
        <p:nvSpPr>
          <p:cNvPr id="11" name="Text 9"/>
          <p:cNvSpPr/>
          <p:nvPr/>
        </p:nvSpPr>
        <p:spPr>
          <a:xfrm>
            <a:off x="9866948" y="4038124"/>
            <a:ext cx="3742730" cy="1088708"/>
          </a:xfrm>
          <a:prstGeom prst="rect">
            <a:avLst/>
          </a:prstGeom>
          <a:noFill/>
          <a:ln/>
        </p:spPr>
        <p:txBody>
          <a:bodyPr wrap="square" lIns="0" tIns="0" rIns="0" bIns="0" rtlCol="0" anchor="t"/>
          <a:lstStyle/>
          <a:p>
            <a:pPr algn="l" indent="0" marL="0">
              <a:lnSpc>
                <a:spcPts val="2850"/>
              </a:lnSpc>
              <a:buNone/>
            </a:pPr>
            <a:r>
              <a:rPr lang="en-US" sz="1750" dirty="0">
                <a:solidFill>
                  <a:srgbClr val="0593CF"/>
                </a:solidFill>
                <a:latin typeface="Inter" pitchFamily="34" charset="0"/>
                <a:ea typeface="Inter" pitchFamily="34" charset="-122"/>
                <a:cs typeface="Inter" pitchFamily="34" charset="-120"/>
              </a:rPr>
              <a:t>AlloyDB</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a:t>
            </a:r>
            <a:pPr algn="l" indent="0" marL="0">
              <a:lnSpc>
                <a:spcPts val="2850"/>
              </a:lnSpc>
              <a:buNone/>
            </a:pPr>
            <a:r>
              <a:rPr lang="en-US" sz="1750" dirty="0">
                <a:solidFill>
                  <a:srgbClr val="0694D1"/>
                </a:solidFill>
                <a:latin typeface="Inter" pitchFamily="34" charset="0"/>
                <a:ea typeface="Inter" pitchFamily="34" charset="-122"/>
                <a:cs typeface="Inter" pitchFamily="34" charset="-120"/>
              </a:rPr>
              <a:t>Spanner</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a:t>
            </a:r>
            <a:pPr algn="l" indent="0" marL="0">
              <a:lnSpc>
                <a:spcPts val="2850"/>
              </a:lnSpc>
              <a:buNone/>
            </a:pPr>
            <a:r>
              <a:rPr lang="en-US" sz="1750" dirty="0">
                <a:solidFill>
                  <a:srgbClr val="D19847"/>
                </a:solidFill>
                <a:latin typeface="Inter" pitchFamily="34" charset="0"/>
                <a:ea typeface="Inter" pitchFamily="34" charset="-122"/>
                <a:cs typeface="Inter" pitchFamily="34" charset="-120"/>
              </a:rPr>
              <a:t>BigQuery</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and </a:t>
            </a:r>
            <a:pPr algn="l" indent="0" marL="0">
              <a:lnSpc>
                <a:spcPts val="2850"/>
              </a:lnSpc>
              <a:buNone/>
            </a:pPr>
            <a:r>
              <a:rPr lang="en-US" sz="1750" dirty="0">
                <a:solidFill>
                  <a:srgbClr val="536066"/>
                </a:solidFill>
                <a:latin typeface="Inter" pitchFamily="34" charset="0"/>
                <a:ea typeface="Inter" pitchFamily="34" charset="-122"/>
                <a:cs typeface="Inter" pitchFamily="34" charset="-120"/>
              </a:rPr>
              <a:t>Firestore</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each excel in different Gen AI scenarios</a:t>
            </a:r>
            <a:endParaRPr lang="en-US" sz="1750" dirty="0"/>
          </a:p>
        </p:txBody>
      </p:sp>
      <p:sp>
        <p:nvSpPr>
          <p:cNvPr id="12" name="Text 10"/>
          <p:cNvSpPr/>
          <p:nvPr/>
        </p:nvSpPr>
        <p:spPr>
          <a:xfrm>
            <a:off x="793790" y="6289238"/>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The shift to Gen AI databases represents a fundamental change in how we store, retrieve, and understand data.</a:t>
            </a:r>
            <a:endParaRPr lang="en-US" sz="1750" dirty="0"/>
          </a:p>
        </p:txBody>
      </p:sp>
      <p:pic>
        <p:nvPicPr>
          <p:cNvPr id="13" name="Picture 12" descr="Pi7_Passport_Photo (1).jpeg"/>
          <p:cNvPicPr>
            <a:picLocks noChangeAspect="1"/>
          </p:cNvPicPr>
          <p:nvPr/>
        </p:nvPicPr>
        <p:blipFill>
          <a:blip r:embed="rId3"/>
          <a:stretch>
            <a:fillRect/>
          </a:stretch>
        </p:blipFill>
        <p:spPr>
          <a:xfrm>
            <a:off x="182880" y="182880"/>
            <a:ext cx="914400" cy="1175657"/>
          </a:xfrm>
          <a:prstGeom prst="rect">
            <a:avLst/>
          </a:prstGeom>
        </p:spPr>
      </p:pic>
      <p:sp>
        <p:nvSpPr>
          <p:cNvPr id="14" name="TextBox 13"/>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4"/>
              </a:rPr>
              <a:t>For Trial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683556"/>
            <a:ext cx="8572143"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Nunito Sans Bold" pitchFamily="34" charset="0"/>
                <a:ea typeface="Nunito Sans Bold" pitchFamily="34" charset="-122"/>
                <a:cs typeface="Nunito Sans Bold" pitchFamily="34" charset="-120"/>
              </a:rPr>
              <a:t>Traditional vs. Gen AI Databases</a:t>
            </a:r>
            <a:endParaRPr lang="en-US" sz="4450" dirty="0"/>
          </a:p>
        </p:txBody>
      </p:sp>
      <p:sp>
        <p:nvSpPr>
          <p:cNvPr id="4" name="Shape 1"/>
          <p:cNvSpPr/>
          <p:nvPr/>
        </p:nvSpPr>
        <p:spPr>
          <a:xfrm>
            <a:off x="793790" y="4732496"/>
            <a:ext cx="6407944" cy="2648783"/>
          </a:xfrm>
          <a:prstGeom prst="roundRect">
            <a:avLst>
              <a:gd name="adj" fmla="val 3597"/>
            </a:avLst>
          </a:prstGeom>
          <a:solidFill>
            <a:srgbClr val="CDEFFE"/>
          </a:solidFill>
          <a:ln w="7620">
            <a:solidFill>
              <a:srgbClr val="B3D5E4"/>
            </a:solidFill>
            <a:prstDash val="solid"/>
          </a:ln>
        </p:spPr>
        <p:txBody>
          <a:bodyPr/>
          <a:p/>
        </p:txBody>
      </p:sp>
      <p:sp>
        <p:nvSpPr>
          <p:cNvPr id="5" name="Text 2"/>
          <p:cNvSpPr/>
          <p:nvPr/>
        </p:nvSpPr>
        <p:spPr>
          <a:xfrm>
            <a:off x="1028224" y="4966930"/>
            <a:ext cx="2882741"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Traditional Databases</a:t>
            </a:r>
            <a:endParaRPr lang="en-US" sz="2200" dirty="0"/>
          </a:p>
        </p:txBody>
      </p:sp>
      <p:sp>
        <p:nvSpPr>
          <p:cNvPr id="6" name="Text 3"/>
          <p:cNvSpPr/>
          <p:nvPr/>
        </p:nvSpPr>
        <p:spPr>
          <a:xfrm>
            <a:off x="1028224" y="5457349"/>
            <a:ext cx="593907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Store structured data in rows and columns</a:t>
            </a:r>
            <a:endParaRPr lang="en-US" sz="1750" dirty="0"/>
          </a:p>
        </p:txBody>
      </p:sp>
      <p:sp>
        <p:nvSpPr>
          <p:cNvPr id="7" name="Text 4"/>
          <p:cNvSpPr/>
          <p:nvPr/>
        </p:nvSpPr>
        <p:spPr>
          <a:xfrm>
            <a:off x="1028224" y="5899547"/>
            <a:ext cx="593907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Find data by matching exact values</a:t>
            </a:r>
            <a:endParaRPr lang="en-US" sz="1750" dirty="0"/>
          </a:p>
        </p:txBody>
      </p:sp>
      <p:sp>
        <p:nvSpPr>
          <p:cNvPr id="8" name="Text 5"/>
          <p:cNvSpPr/>
          <p:nvPr/>
        </p:nvSpPr>
        <p:spPr>
          <a:xfrm>
            <a:off x="1028224" y="6341745"/>
            <a:ext cx="5939076"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SQL queries for precise matches (e.g., "find all carnivores")</a:t>
            </a:r>
            <a:endParaRPr lang="en-US" sz="1750" dirty="0"/>
          </a:p>
        </p:txBody>
      </p:sp>
      <p:sp>
        <p:nvSpPr>
          <p:cNvPr id="9" name="Shape 6"/>
          <p:cNvSpPr/>
          <p:nvPr/>
        </p:nvSpPr>
        <p:spPr>
          <a:xfrm>
            <a:off x="7428548" y="4732496"/>
            <a:ext cx="6408063" cy="2648783"/>
          </a:xfrm>
          <a:prstGeom prst="roundRect">
            <a:avLst>
              <a:gd name="adj" fmla="val 3597"/>
            </a:avLst>
          </a:prstGeom>
          <a:solidFill>
            <a:srgbClr val="CDEFFE"/>
          </a:solidFill>
          <a:ln w="7620">
            <a:solidFill>
              <a:srgbClr val="B3D5E4"/>
            </a:solidFill>
            <a:prstDash val="solid"/>
          </a:ln>
        </p:spPr>
        <p:txBody>
          <a:bodyPr/>
          <a:p/>
        </p:txBody>
      </p:sp>
      <p:sp>
        <p:nvSpPr>
          <p:cNvPr id="10" name="Text 7"/>
          <p:cNvSpPr/>
          <p:nvPr/>
        </p:nvSpPr>
        <p:spPr>
          <a:xfrm>
            <a:off x="7662982" y="496693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Gen AI Databases</a:t>
            </a:r>
            <a:endParaRPr lang="en-US" sz="2200" dirty="0"/>
          </a:p>
        </p:txBody>
      </p:sp>
      <p:sp>
        <p:nvSpPr>
          <p:cNvPr id="11" name="Text 8"/>
          <p:cNvSpPr/>
          <p:nvPr/>
        </p:nvSpPr>
        <p:spPr>
          <a:xfrm>
            <a:off x="7662982" y="5457349"/>
            <a:ext cx="5939195"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Handle unstructured data (text, images, audio)</a:t>
            </a:r>
            <a:endParaRPr lang="en-US" sz="1750" dirty="0"/>
          </a:p>
        </p:txBody>
      </p:sp>
      <p:sp>
        <p:nvSpPr>
          <p:cNvPr id="12" name="Text 9"/>
          <p:cNvSpPr/>
          <p:nvPr/>
        </p:nvSpPr>
        <p:spPr>
          <a:xfrm>
            <a:off x="7662982" y="5899547"/>
            <a:ext cx="5939195"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Understand meaning and context</a:t>
            </a:r>
            <a:endParaRPr lang="en-US" sz="1750" dirty="0"/>
          </a:p>
        </p:txBody>
      </p:sp>
      <p:sp>
        <p:nvSpPr>
          <p:cNvPr id="13" name="Text 10"/>
          <p:cNvSpPr/>
          <p:nvPr/>
        </p:nvSpPr>
        <p:spPr>
          <a:xfrm>
            <a:off x="7662982" y="6341745"/>
            <a:ext cx="5939195"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Find semantically similar items</a:t>
            </a:r>
            <a:endParaRPr lang="en-US" sz="1750" dirty="0"/>
          </a:p>
        </p:txBody>
      </p:sp>
      <p:sp>
        <p:nvSpPr>
          <p:cNvPr id="14" name="Text 11"/>
          <p:cNvSpPr/>
          <p:nvPr/>
        </p:nvSpPr>
        <p:spPr>
          <a:xfrm>
            <a:off x="7662982" y="6783943"/>
            <a:ext cx="5939195"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Rely on vector embeddings</a:t>
            </a:r>
            <a:endParaRPr lang="en-US" sz="1750" dirty="0"/>
          </a:p>
        </p:txBody>
      </p:sp>
      <p:pic>
        <p:nvPicPr>
          <p:cNvPr id="15" name="Picture 14" descr="Pi7_Passport_Photo (1).jpeg"/>
          <p:cNvPicPr>
            <a:picLocks noChangeAspect="1"/>
          </p:cNvPicPr>
          <p:nvPr/>
        </p:nvPicPr>
        <p:blipFill>
          <a:blip r:embed="rId4"/>
          <a:stretch>
            <a:fillRect/>
          </a:stretch>
        </p:blipFill>
        <p:spPr>
          <a:xfrm>
            <a:off x="182880" y="182880"/>
            <a:ext cx="914400" cy="1175657"/>
          </a:xfrm>
          <a:prstGeom prst="rect">
            <a:avLst/>
          </a:prstGeom>
        </p:spPr>
      </p:pic>
      <p:sp>
        <p:nvSpPr>
          <p:cNvPr id="16" name="TextBox 15"/>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5"/>
              </a:rPr>
              <a:t>For Trial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445538"/>
            <a:ext cx="8118515"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Nunito Sans Bold" pitchFamily="34" charset="0"/>
                <a:ea typeface="Nunito Sans Bold" pitchFamily="34" charset="-122"/>
                <a:cs typeface="Nunito Sans Bold" pitchFamily="34" charset="-120"/>
              </a:rPr>
              <a:t>What Are Vector Embeddings?</a:t>
            </a:r>
            <a:endParaRPr lang="en-US" sz="4450" dirty="0"/>
          </a:p>
        </p:txBody>
      </p:sp>
      <p:sp>
        <p:nvSpPr>
          <p:cNvPr id="3" name="Text 1"/>
          <p:cNvSpPr/>
          <p:nvPr/>
        </p:nvSpPr>
        <p:spPr>
          <a:xfrm>
            <a:off x="793790" y="2607945"/>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A </a:t>
            </a:r>
            <a:pPr algn="l" indent="0" marL="0">
              <a:lnSpc>
                <a:spcPts val="2850"/>
              </a:lnSpc>
              <a:buNone/>
            </a:pPr>
            <a:r>
              <a:rPr lang="en-US" sz="1750" b="1" dirty="0">
                <a:solidFill>
                  <a:srgbClr val="0593CF"/>
                </a:solidFill>
                <a:latin typeface="Inter" pitchFamily="34" charset="0"/>
                <a:ea typeface="Inter" pitchFamily="34" charset="-122"/>
                <a:cs typeface="Inter" pitchFamily="34" charset="-120"/>
              </a:rPr>
              <a:t>vector embedding</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converts unstructured data—like words, sentences, or images—into a list of numbers (a vector) representing its position in a high-dimensional space.</a:t>
            </a:r>
            <a:endParaRPr lang="en-US" sz="1750" dirty="0"/>
          </a:p>
        </p:txBody>
      </p:sp>
      <p:pic>
        <p:nvPicPr>
          <p:cNvPr id="4" name="Image 0" descr="preencoded.png">    </p:cNvPr>
          <p:cNvPicPr>
            <a:picLocks noChangeAspect="1"/>
          </p:cNvPicPr>
          <p:nvPr/>
        </p:nvPicPr>
        <p:blipFill>
          <a:blip r:embed="rId1"/>
          <a:stretch>
            <a:fillRect/>
          </a:stretch>
        </p:blipFill>
        <p:spPr>
          <a:xfrm>
            <a:off x="793790" y="3588901"/>
            <a:ext cx="4347567" cy="907256"/>
          </a:xfrm>
          <a:prstGeom prst="rect">
            <a:avLst/>
          </a:prstGeom>
        </p:spPr>
      </p:pic>
      <p:sp>
        <p:nvSpPr>
          <p:cNvPr id="5" name="Text 2"/>
          <p:cNvSpPr/>
          <p:nvPr/>
        </p:nvSpPr>
        <p:spPr>
          <a:xfrm>
            <a:off x="1020604" y="472297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Unstructured Data</a:t>
            </a:r>
            <a:endParaRPr lang="en-US" sz="2200" dirty="0"/>
          </a:p>
        </p:txBody>
      </p:sp>
      <p:sp>
        <p:nvSpPr>
          <p:cNvPr id="6" name="Text 3"/>
          <p:cNvSpPr/>
          <p:nvPr/>
        </p:nvSpPr>
        <p:spPr>
          <a:xfrm>
            <a:off x="1020604" y="5213390"/>
            <a:ext cx="3893939"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Text, images, audio files</a:t>
            </a:r>
            <a:endParaRPr lang="en-US" sz="1750" dirty="0"/>
          </a:p>
        </p:txBody>
      </p:sp>
      <p:pic>
        <p:nvPicPr>
          <p:cNvPr id="7" name="Image 1" descr="preencoded.png">    </p:cNvPr>
          <p:cNvPicPr>
            <a:picLocks noChangeAspect="1"/>
          </p:cNvPicPr>
          <p:nvPr/>
        </p:nvPicPr>
        <p:blipFill>
          <a:blip r:embed="rId2"/>
          <a:stretch>
            <a:fillRect/>
          </a:stretch>
        </p:blipFill>
        <p:spPr>
          <a:xfrm>
            <a:off x="5141357" y="3588901"/>
            <a:ext cx="4347567" cy="907256"/>
          </a:xfrm>
          <a:prstGeom prst="rect">
            <a:avLst/>
          </a:prstGeom>
        </p:spPr>
      </p:pic>
      <p:sp>
        <p:nvSpPr>
          <p:cNvPr id="8" name="Text 4"/>
          <p:cNvSpPr/>
          <p:nvPr/>
        </p:nvSpPr>
        <p:spPr>
          <a:xfrm>
            <a:off x="5368171" y="472297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Embedding Process</a:t>
            </a:r>
            <a:endParaRPr lang="en-US" sz="2200" dirty="0"/>
          </a:p>
        </p:txBody>
      </p:sp>
      <p:sp>
        <p:nvSpPr>
          <p:cNvPr id="9" name="Text 5"/>
          <p:cNvSpPr/>
          <p:nvPr/>
        </p:nvSpPr>
        <p:spPr>
          <a:xfrm>
            <a:off x="5368171" y="5213390"/>
            <a:ext cx="3893939"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Convert to numerical vectors</a:t>
            </a:r>
            <a:endParaRPr lang="en-US" sz="1750" dirty="0"/>
          </a:p>
        </p:txBody>
      </p:sp>
      <p:pic>
        <p:nvPicPr>
          <p:cNvPr id="10" name="Image 2" descr="preencoded.png">    </p:cNvPr>
          <p:cNvPicPr>
            <a:picLocks noChangeAspect="1"/>
          </p:cNvPicPr>
          <p:nvPr/>
        </p:nvPicPr>
        <p:blipFill>
          <a:blip r:embed="rId3"/>
          <a:stretch>
            <a:fillRect/>
          </a:stretch>
        </p:blipFill>
        <p:spPr>
          <a:xfrm>
            <a:off x="9488924" y="3588901"/>
            <a:ext cx="4347567" cy="907256"/>
          </a:xfrm>
          <a:prstGeom prst="rect">
            <a:avLst/>
          </a:prstGeom>
        </p:spPr>
      </p:pic>
      <p:sp>
        <p:nvSpPr>
          <p:cNvPr id="11" name="Text 6"/>
          <p:cNvSpPr/>
          <p:nvPr/>
        </p:nvSpPr>
        <p:spPr>
          <a:xfrm>
            <a:off x="9715738" y="472297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Vector Database</a:t>
            </a:r>
            <a:endParaRPr lang="en-US" sz="2200" dirty="0"/>
          </a:p>
        </p:txBody>
      </p:sp>
      <p:sp>
        <p:nvSpPr>
          <p:cNvPr id="12" name="Text 7"/>
          <p:cNvSpPr/>
          <p:nvPr/>
        </p:nvSpPr>
        <p:spPr>
          <a:xfrm>
            <a:off x="9715738" y="5213390"/>
            <a:ext cx="3893939"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Store in high-dimensional space</a:t>
            </a:r>
            <a:endParaRPr lang="en-US" sz="1750" dirty="0"/>
          </a:p>
        </p:txBody>
      </p:sp>
      <p:sp>
        <p:nvSpPr>
          <p:cNvPr id="13" name="Text 8"/>
          <p:cNvSpPr/>
          <p:nvPr/>
        </p:nvSpPr>
        <p:spPr>
          <a:xfrm>
            <a:off x="793790" y="6058257"/>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The key feature: </a:t>
            </a:r>
            <a:pPr algn="l" indent="0" marL="0">
              <a:lnSpc>
                <a:spcPts val="2850"/>
              </a:lnSpc>
              <a:buNone/>
            </a:pPr>
            <a:r>
              <a:rPr lang="en-US" sz="1750" b="1" dirty="0">
                <a:solidFill>
                  <a:srgbClr val="000000"/>
                </a:solidFill>
                <a:latin typeface="Inter" pitchFamily="34" charset="0"/>
                <a:ea typeface="Inter" pitchFamily="34" charset="-122"/>
                <a:cs typeface="Inter" pitchFamily="34" charset="-120"/>
              </a:rPr>
              <a:t>semantically similar items are placed closer together</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in this space. For example, "lion" and "tiger" vectors would be close, while "car" would be far away.</a:t>
            </a:r>
            <a:endParaRPr lang="en-US" sz="1750" dirty="0"/>
          </a:p>
        </p:txBody>
      </p:sp>
      <p:pic>
        <p:nvPicPr>
          <p:cNvPr id="14" name="Picture 13" descr="Pi7_Passport_Photo (1).jpeg"/>
          <p:cNvPicPr>
            <a:picLocks noChangeAspect="1"/>
          </p:cNvPicPr>
          <p:nvPr/>
        </p:nvPicPr>
        <p:blipFill>
          <a:blip r:embed="rId6"/>
          <a:stretch>
            <a:fillRect/>
          </a:stretch>
        </p:blipFill>
        <p:spPr>
          <a:xfrm>
            <a:off x="182880" y="182880"/>
            <a:ext cx="914400" cy="1175657"/>
          </a:xfrm>
          <a:prstGeom prst="rect">
            <a:avLst/>
          </a:prstGeom>
        </p:spPr>
      </p:pic>
      <p:sp>
        <p:nvSpPr>
          <p:cNvPr id="15" name="TextBox 14"/>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7"/>
              </a:rPr>
              <a:t>For Trial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657124"/>
            <a:ext cx="10983516"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Nunito Sans Bold" pitchFamily="34" charset="0"/>
                <a:ea typeface="Nunito Sans Bold" pitchFamily="34" charset="-122"/>
                <a:cs typeface="Nunito Sans Bold" pitchFamily="34" charset="-120"/>
              </a:rPr>
              <a:t>Semantic Search with Vector Embeddings</a:t>
            </a:r>
            <a:endParaRPr lang="en-US" sz="4450" dirty="0"/>
          </a:p>
        </p:txBody>
      </p:sp>
      <p:sp>
        <p:nvSpPr>
          <p:cNvPr id="4" name="Text 1"/>
          <p:cNvSpPr/>
          <p:nvPr/>
        </p:nvSpPr>
        <p:spPr>
          <a:xfrm>
            <a:off x="793790" y="493287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Traditional Search</a:t>
            </a:r>
            <a:endParaRPr lang="en-US" sz="2200" dirty="0"/>
          </a:p>
        </p:txBody>
      </p:sp>
      <p:sp>
        <p:nvSpPr>
          <p:cNvPr id="5" name="Text 2"/>
          <p:cNvSpPr/>
          <p:nvPr/>
        </p:nvSpPr>
        <p:spPr>
          <a:xfrm>
            <a:off x="793790" y="5514023"/>
            <a:ext cx="6244709"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"Find the animal named 'lion'"</a:t>
            </a:r>
            <a:endParaRPr lang="en-US" sz="1750" dirty="0"/>
          </a:p>
        </p:txBody>
      </p:sp>
      <p:sp>
        <p:nvSpPr>
          <p:cNvPr id="6" name="Text 3"/>
          <p:cNvSpPr/>
          <p:nvPr/>
        </p:nvSpPr>
        <p:spPr>
          <a:xfrm>
            <a:off x="793790" y="608099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Exact match required</a:t>
            </a:r>
            <a:endParaRPr lang="en-US" sz="1750" dirty="0"/>
          </a:p>
        </p:txBody>
      </p:sp>
      <p:sp>
        <p:nvSpPr>
          <p:cNvPr id="7" name="Text 4"/>
          <p:cNvSpPr/>
          <p:nvPr/>
        </p:nvSpPr>
        <p:spPr>
          <a:xfrm>
            <a:off x="793790" y="6523196"/>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Misses related concepts</a:t>
            </a:r>
            <a:endParaRPr lang="en-US" sz="1750" dirty="0"/>
          </a:p>
        </p:txBody>
      </p:sp>
      <p:sp>
        <p:nvSpPr>
          <p:cNvPr id="8" name="Text 5"/>
          <p:cNvSpPr/>
          <p:nvPr/>
        </p:nvSpPr>
        <p:spPr>
          <a:xfrm>
            <a:off x="793790" y="6965394"/>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Limited to structured data</a:t>
            </a:r>
            <a:endParaRPr lang="en-US" sz="1750" dirty="0"/>
          </a:p>
        </p:txBody>
      </p:sp>
      <p:sp>
        <p:nvSpPr>
          <p:cNvPr id="9" name="Text 6"/>
          <p:cNvSpPr/>
          <p:nvPr/>
        </p:nvSpPr>
        <p:spPr>
          <a:xfrm>
            <a:off x="7599521" y="493287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Semantic Search</a:t>
            </a:r>
            <a:endParaRPr lang="en-US" sz="2200" dirty="0"/>
          </a:p>
        </p:txBody>
      </p:sp>
      <p:sp>
        <p:nvSpPr>
          <p:cNvPr id="10" name="Text 7"/>
          <p:cNvSpPr/>
          <p:nvPr/>
        </p:nvSpPr>
        <p:spPr>
          <a:xfrm>
            <a:off x="7599521" y="5514023"/>
            <a:ext cx="6244709"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"Find animals similar to a 'lion'"</a:t>
            </a:r>
            <a:endParaRPr lang="en-US" sz="1750" dirty="0"/>
          </a:p>
        </p:txBody>
      </p:sp>
      <p:sp>
        <p:nvSpPr>
          <p:cNvPr id="11" name="Text 8"/>
          <p:cNvSpPr/>
          <p:nvPr/>
        </p:nvSpPr>
        <p:spPr>
          <a:xfrm>
            <a:off x="7599521" y="608099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Returns tigers, leopards, cheetahs</a:t>
            </a:r>
            <a:endParaRPr lang="en-US" sz="1750" dirty="0"/>
          </a:p>
        </p:txBody>
      </p:sp>
      <p:sp>
        <p:nvSpPr>
          <p:cNvPr id="12" name="Text 9"/>
          <p:cNvSpPr/>
          <p:nvPr/>
        </p:nvSpPr>
        <p:spPr>
          <a:xfrm>
            <a:off x="7599521" y="6523196"/>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Understands relationships</a:t>
            </a:r>
            <a:endParaRPr lang="en-US" sz="1750" dirty="0"/>
          </a:p>
        </p:txBody>
      </p:sp>
      <p:sp>
        <p:nvSpPr>
          <p:cNvPr id="13" name="Text 10"/>
          <p:cNvSpPr/>
          <p:nvPr/>
        </p:nvSpPr>
        <p:spPr>
          <a:xfrm>
            <a:off x="7599521" y="6965394"/>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000000"/>
                </a:solidFill>
                <a:latin typeface="Inter" pitchFamily="34" charset="0"/>
                <a:ea typeface="Inter" pitchFamily="34" charset="-122"/>
                <a:cs typeface="Inter" pitchFamily="34" charset="-120"/>
              </a:rPr>
              <a:t>Works with unstructured data</a:t>
            </a:r>
            <a:endParaRPr lang="en-US" sz="1750" dirty="0"/>
          </a:p>
        </p:txBody>
      </p:sp>
      <p:pic>
        <p:nvPicPr>
          <p:cNvPr id="14" name="Picture 13" descr="Pi7_Passport_Photo (1).jpeg"/>
          <p:cNvPicPr>
            <a:picLocks noChangeAspect="1"/>
          </p:cNvPicPr>
          <p:nvPr/>
        </p:nvPicPr>
        <p:blipFill>
          <a:blip r:embed="rId4"/>
          <a:stretch>
            <a:fillRect/>
          </a:stretch>
        </p:blipFill>
        <p:spPr>
          <a:xfrm>
            <a:off x="182880" y="182880"/>
            <a:ext cx="914400" cy="1175657"/>
          </a:xfrm>
          <a:prstGeom prst="rect">
            <a:avLst/>
          </a:prstGeom>
        </p:spPr>
      </p:pic>
      <p:sp>
        <p:nvSpPr>
          <p:cNvPr id="15" name="TextBox 14"/>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5"/>
              </a:rPr>
              <a:t>For Trial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142167"/>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Nunito Sans Bold" pitchFamily="34" charset="0"/>
                <a:ea typeface="Nunito Sans Bold" pitchFamily="34" charset="-122"/>
                <a:cs typeface="Nunito Sans Bold" pitchFamily="34" charset="-120"/>
              </a:rPr>
              <a:t>Key Factors for Choosing a Gen AI Database</a:t>
            </a:r>
            <a:endParaRPr lang="en-US" sz="4450" dirty="0"/>
          </a:p>
        </p:txBody>
      </p:sp>
      <p:sp>
        <p:nvSpPr>
          <p:cNvPr id="4" name="Shape 1"/>
          <p:cNvSpPr/>
          <p:nvPr/>
        </p:nvSpPr>
        <p:spPr>
          <a:xfrm>
            <a:off x="6280190" y="2899886"/>
            <a:ext cx="7556421" cy="2229803"/>
          </a:xfrm>
          <a:prstGeom prst="roundRect">
            <a:avLst>
              <a:gd name="adj" fmla="val 4272"/>
            </a:avLst>
          </a:prstGeom>
          <a:solidFill>
            <a:srgbClr val="FFFFFF"/>
          </a:solidFill>
          <a:ln w="30480">
            <a:solidFill>
              <a:srgbClr val="B3D5E4"/>
            </a:solidFill>
            <a:prstDash val="solid"/>
          </a:ln>
        </p:spPr>
        <p:txBody>
          <a:bodyPr/>
          <a:p/>
        </p:txBody>
      </p:sp>
      <p:sp>
        <p:nvSpPr>
          <p:cNvPr id="5" name="Shape 2"/>
          <p:cNvSpPr/>
          <p:nvPr/>
        </p:nvSpPr>
        <p:spPr>
          <a:xfrm>
            <a:off x="6280190" y="2899886"/>
            <a:ext cx="121920" cy="2229803"/>
          </a:xfrm>
          <a:prstGeom prst="roundRect">
            <a:avLst>
              <a:gd name="adj" fmla="val 78139"/>
            </a:avLst>
          </a:prstGeom>
          <a:solidFill>
            <a:srgbClr val="0593CF"/>
          </a:solidFill>
          <a:ln/>
        </p:spPr>
        <p:txBody>
          <a:bodyPr/>
          <a:p/>
        </p:txBody>
      </p:sp>
      <p:sp>
        <p:nvSpPr>
          <p:cNvPr id="6" name="Text 3"/>
          <p:cNvSpPr/>
          <p:nvPr/>
        </p:nvSpPr>
        <p:spPr>
          <a:xfrm>
            <a:off x="6659404" y="3157180"/>
            <a:ext cx="3426857"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Support for Vector Search</a:t>
            </a:r>
            <a:endParaRPr lang="en-US" sz="2200" dirty="0"/>
          </a:p>
        </p:txBody>
      </p:sp>
      <p:sp>
        <p:nvSpPr>
          <p:cNvPr id="7" name="Text 4"/>
          <p:cNvSpPr/>
          <p:nvPr/>
        </p:nvSpPr>
        <p:spPr>
          <a:xfrm>
            <a:off x="6659404" y="3647599"/>
            <a:ext cx="6919913"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Database must efficiently store vectors and perform fast similarity searches</a:t>
            </a:r>
            <a:endParaRPr lang="en-US" sz="1750" dirty="0"/>
          </a:p>
        </p:txBody>
      </p:sp>
      <p:sp>
        <p:nvSpPr>
          <p:cNvPr id="8" name="Text 5"/>
          <p:cNvSpPr/>
          <p:nvPr/>
        </p:nvSpPr>
        <p:spPr>
          <a:xfrm>
            <a:off x="6659404" y="4509492"/>
            <a:ext cx="6919913" cy="362903"/>
          </a:xfrm>
          <a:prstGeom prst="rect">
            <a:avLst/>
          </a:prstGeom>
          <a:noFill/>
          <a:ln/>
        </p:spPr>
        <p:txBody>
          <a:bodyPr wrap="none" lIns="0" tIns="0" rIns="0" bIns="0" rtlCol="0" anchor="t"/>
          <a:lstStyle/>
          <a:p>
            <a:pPr algn="l" indent="0" marL="0">
              <a:lnSpc>
                <a:spcPts val="2850"/>
              </a:lnSpc>
              <a:buNone/>
            </a:pPr>
            <a:r>
              <a:rPr lang="en-US" sz="1750" b="1" dirty="0">
                <a:solidFill>
                  <a:srgbClr val="000000"/>
                </a:solidFill>
                <a:latin typeface="Inter" pitchFamily="34" charset="0"/>
                <a:ea typeface="Inter" pitchFamily="34" charset="-122"/>
                <a:cs typeface="Inter" pitchFamily="34" charset="-120"/>
              </a:rPr>
              <a:t>Examples:</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a:t>
            </a:r>
            <a:pPr algn="l" indent="0" marL="0">
              <a:lnSpc>
                <a:spcPts val="2850"/>
              </a:lnSpc>
              <a:buNone/>
            </a:pPr>
            <a:r>
              <a:rPr lang="en-US" sz="1750" dirty="0">
                <a:solidFill>
                  <a:srgbClr val="0593CF"/>
                </a:solidFill>
                <a:latin typeface="Inter" pitchFamily="34" charset="0"/>
                <a:ea typeface="Inter" pitchFamily="34" charset="-122"/>
                <a:cs typeface="Inter" pitchFamily="34" charset="-120"/>
              </a:rPr>
              <a:t>AlloyDB</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a:t>
            </a:r>
            <a:pPr algn="l" indent="0" marL="0">
              <a:lnSpc>
                <a:spcPts val="2850"/>
              </a:lnSpc>
              <a:buNone/>
            </a:pPr>
            <a:r>
              <a:rPr lang="en-US" sz="1750" dirty="0">
                <a:solidFill>
                  <a:srgbClr val="0694D1"/>
                </a:solidFill>
                <a:latin typeface="Inter" pitchFamily="34" charset="0"/>
                <a:ea typeface="Inter" pitchFamily="34" charset="-122"/>
                <a:cs typeface="Inter" pitchFamily="34" charset="-120"/>
              </a:rPr>
              <a:t>Spanner</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and </a:t>
            </a:r>
            <a:pPr algn="l" indent="0" marL="0">
              <a:lnSpc>
                <a:spcPts val="2850"/>
              </a:lnSpc>
              <a:buNone/>
            </a:pPr>
            <a:r>
              <a:rPr lang="en-US" sz="1750" dirty="0">
                <a:solidFill>
                  <a:srgbClr val="D19847"/>
                </a:solidFill>
                <a:latin typeface="Inter" pitchFamily="34" charset="0"/>
                <a:ea typeface="Inter" pitchFamily="34" charset="-122"/>
                <a:cs typeface="Inter" pitchFamily="34" charset="-120"/>
              </a:rPr>
              <a:t>Cloud SQL for PostgreSQL</a:t>
            </a:r>
            <a:endParaRPr lang="en-US" sz="1750" dirty="0"/>
          </a:p>
        </p:txBody>
      </p:sp>
      <p:sp>
        <p:nvSpPr>
          <p:cNvPr id="9" name="Shape 6"/>
          <p:cNvSpPr/>
          <p:nvPr/>
        </p:nvSpPr>
        <p:spPr>
          <a:xfrm>
            <a:off x="6280190" y="5356503"/>
            <a:ext cx="7556421" cy="1730812"/>
          </a:xfrm>
          <a:prstGeom prst="roundRect">
            <a:avLst>
              <a:gd name="adj" fmla="val 5504"/>
            </a:avLst>
          </a:prstGeom>
          <a:solidFill>
            <a:srgbClr val="FFFFFF"/>
          </a:solidFill>
          <a:ln w="30480">
            <a:solidFill>
              <a:srgbClr val="B3D5E4"/>
            </a:solidFill>
            <a:prstDash val="solid"/>
          </a:ln>
        </p:spPr>
        <p:txBody>
          <a:bodyPr/>
          <a:p/>
        </p:txBody>
      </p:sp>
      <p:sp>
        <p:nvSpPr>
          <p:cNvPr id="10" name="Shape 7"/>
          <p:cNvSpPr/>
          <p:nvPr/>
        </p:nvSpPr>
        <p:spPr>
          <a:xfrm>
            <a:off x="6280190" y="5356503"/>
            <a:ext cx="121920" cy="1730812"/>
          </a:xfrm>
          <a:prstGeom prst="roundRect">
            <a:avLst>
              <a:gd name="adj" fmla="val 78139"/>
            </a:avLst>
          </a:prstGeom>
          <a:solidFill>
            <a:srgbClr val="0593CF"/>
          </a:solidFill>
          <a:ln/>
        </p:spPr>
        <p:txBody>
          <a:bodyPr/>
          <a:p/>
        </p:txBody>
      </p:sp>
      <p:sp>
        <p:nvSpPr>
          <p:cNvPr id="11" name="Text 8"/>
          <p:cNvSpPr/>
          <p:nvPr/>
        </p:nvSpPr>
        <p:spPr>
          <a:xfrm>
            <a:off x="6659404" y="5613797"/>
            <a:ext cx="4353758"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Integration with AI/ML Platforms</a:t>
            </a:r>
            <a:endParaRPr lang="en-US" sz="2200" dirty="0"/>
          </a:p>
        </p:txBody>
      </p:sp>
      <p:sp>
        <p:nvSpPr>
          <p:cNvPr id="12" name="Text 9"/>
          <p:cNvSpPr/>
          <p:nvPr/>
        </p:nvSpPr>
        <p:spPr>
          <a:xfrm>
            <a:off x="6659404" y="6104215"/>
            <a:ext cx="6919913"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Should connect easily with AI platforms like </a:t>
            </a:r>
            <a:pPr algn="l" indent="0" marL="0">
              <a:lnSpc>
                <a:spcPts val="2850"/>
              </a:lnSpc>
              <a:buNone/>
            </a:pPr>
            <a:r>
              <a:rPr lang="en-US" sz="1750" b="1" dirty="0">
                <a:solidFill>
                  <a:srgbClr val="000000"/>
                </a:solidFill>
                <a:latin typeface="Inter" pitchFamily="34" charset="0"/>
                <a:ea typeface="Inter" pitchFamily="34" charset="-122"/>
                <a:cs typeface="Inter" pitchFamily="34" charset="-120"/>
              </a:rPr>
              <a:t>Google's Vertex AI</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to simplify creating embeddings and using foundation models</a:t>
            </a:r>
            <a:endParaRPr lang="en-US" sz="1750" dirty="0"/>
          </a:p>
        </p:txBody>
      </p:sp>
      <p:pic>
        <p:nvPicPr>
          <p:cNvPr id="13" name="Picture 12" descr="Pi7_Passport_Photo (1).jpeg"/>
          <p:cNvPicPr>
            <a:picLocks noChangeAspect="1"/>
          </p:cNvPicPr>
          <p:nvPr/>
        </p:nvPicPr>
        <p:blipFill>
          <a:blip r:embed="rId4"/>
          <a:stretch>
            <a:fillRect/>
          </a:stretch>
        </p:blipFill>
        <p:spPr>
          <a:xfrm>
            <a:off x="182880" y="182880"/>
            <a:ext cx="914400" cy="1175657"/>
          </a:xfrm>
          <a:prstGeom prst="rect">
            <a:avLst/>
          </a:prstGeom>
        </p:spPr>
      </p:pic>
      <p:sp>
        <p:nvSpPr>
          <p:cNvPr id="14" name="TextBox 13"/>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5"/>
              </a:rPr>
              <a:t>For Trial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565434"/>
            <a:ext cx="6064448"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Nunito Sans Bold" pitchFamily="34" charset="0"/>
                <a:ea typeface="Nunito Sans Bold" pitchFamily="34" charset="-122"/>
                <a:cs typeface="Nunito Sans Bold" pitchFamily="34" charset="-120"/>
              </a:rPr>
              <a:t>Scale and Performance</a:t>
            </a:r>
            <a:endParaRPr lang="en-US" sz="4450" dirty="0"/>
          </a:p>
        </p:txBody>
      </p:sp>
      <p:sp>
        <p:nvSpPr>
          <p:cNvPr id="3" name="Text 1"/>
          <p:cNvSpPr/>
          <p:nvPr/>
        </p:nvSpPr>
        <p:spPr>
          <a:xfrm>
            <a:off x="793790" y="2727841"/>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Gen AI deals with enormous datasets and requires rapid responses.</a:t>
            </a:r>
            <a:endParaRPr lang="en-US" sz="1750" dirty="0"/>
          </a:p>
        </p:txBody>
      </p:sp>
      <p:sp>
        <p:nvSpPr>
          <p:cNvPr id="4" name="Shape 2"/>
          <p:cNvSpPr/>
          <p:nvPr/>
        </p:nvSpPr>
        <p:spPr>
          <a:xfrm>
            <a:off x="793790" y="3345894"/>
            <a:ext cx="4196358" cy="3318153"/>
          </a:xfrm>
          <a:prstGeom prst="roundRect">
            <a:avLst>
              <a:gd name="adj" fmla="val 2871"/>
            </a:avLst>
          </a:prstGeom>
          <a:solidFill>
            <a:srgbClr val="CDEFFE"/>
          </a:solidFill>
          <a:ln w="7620">
            <a:solidFill>
              <a:srgbClr val="B3D5E4"/>
            </a:solidFill>
            <a:prstDash val="solid"/>
          </a:ln>
        </p:spPr>
        <p:txBody>
          <a:bodyPr/>
          <a:p/>
        </p:txBody>
      </p:sp>
      <p:sp>
        <p:nvSpPr>
          <p:cNvPr id="5" name="Shape 3"/>
          <p:cNvSpPr/>
          <p:nvPr/>
        </p:nvSpPr>
        <p:spPr>
          <a:xfrm>
            <a:off x="1028224" y="3580328"/>
            <a:ext cx="680442" cy="680442"/>
          </a:xfrm>
          <a:prstGeom prst="roundRect">
            <a:avLst>
              <a:gd name="adj" fmla="val 13436980"/>
            </a:avLst>
          </a:prstGeom>
          <a:solidFill>
            <a:srgbClr val="0593CF"/>
          </a:solidFill>
          <a:ln/>
        </p:spPr>
        <p:txBody>
          <a:bodyPr/>
          <a:p/>
        </p:txBody>
      </p:sp>
      <p:pic>
        <p:nvPicPr>
          <p:cNvPr id="6" name="Image 0" descr="preencoded.png">    </p:cNvPr>
          <p:cNvPicPr>
            <a:picLocks noChangeAspect="1"/>
          </p:cNvPicPr>
          <p:nvPr/>
        </p:nvPicPr>
        <p:blipFill>
          <a:blip r:embed="rId1"/>
          <a:stretch>
            <a:fillRect/>
          </a:stretch>
        </p:blipFill>
        <p:spPr>
          <a:xfrm>
            <a:off x="1215390" y="3729157"/>
            <a:ext cx="306110" cy="382667"/>
          </a:xfrm>
          <a:prstGeom prst="rect">
            <a:avLst/>
          </a:prstGeom>
        </p:spPr>
      </p:pic>
      <p:sp>
        <p:nvSpPr>
          <p:cNvPr id="7" name="Text 4"/>
          <p:cNvSpPr/>
          <p:nvPr/>
        </p:nvSpPr>
        <p:spPr>
          <a:xfrm>
            <a:off x="1028224" y="448758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AlloyDB</a:t>
            </a:r>
            <a:endParaRPr lang="en-US" sz="2200" dirty="0"/>
          </a:p>
        </p:txBody>
      </p:sp>
      <p:sp>
        <p:nvSpPr>
          <p:cNvPr id="8" name="Text 5"/>
          <p:cNvSpPr/>
          <p:nvPr/>
        </p:nvSpPr>
        <p:spPr>
          <a:xfrm>
            <a:off x="1028224" y="4978003"/>
            <a:ext cx="3727490" cy="1088708"/>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Extremely fast queries (transactional, vector, and analytical)</a:t>
            </a:r>
            <a:endParaRPr lang="en-US" sz="1750" dirty="0"/>
          </a:p>
        </p:txBody>
      </p:sp>
      <p:sp>
        <p:nvSpPr>
          <p:cNvPr id="9" name="Shape 6"/>
          <p:cNvSpPr/>
          <p:nvPr/>
        </p:nvSpPr>
        <p:spPr>
          <a:xfrm>
            <a:off x="5216962" y="3345894"/>
            <a:ext cx="4196358" cy="3318153"/>
          </a:xfrm>
          <a:prstGeom prst="roundRect">
            <a:avLst>
              <a:gd name="adj" fmla="val 2871"/>
            </a:avLst>
          </a:prstGeom>
          <a:solidFill>
            <a:srgbClr val="CDEFFE"/>
          </a:solidFill>
          <a:ln w="7620">
            <a:solidFill>
              <a:srgbClr val="B3D5E4"/>
            </a:solidFill>
            <a:prstDash val="solid"/>
          </a:ln>
        </p:spPr>
        <p:txBody>
          <a:bodyPr/>
          <a:p/>
        </p:txBody>
      </p:sp>
      <p:sp>
        <p:nvSpPr>
          <p:cNvPr id="10" name="Shape 7"/>
          <p:cNvSpPr/>
          <p:nvPr/>
        </p:nvSpPr>
        <p:spPr>
          <a:xfrm>
            <a:off x="5451396" y="3580328"/>
            <a:ext cx="680442" cy="680442"/>
          </a:xfrm>
          <a:prstGeom prst="roundRect">
            <a:avLst>
              <a:gd name="adj" fmla="val 13436980"/>
            </a:avLst>
          </a:prstGeom>
          <a:solidFill>
            <a:srgbClr val="0593CF"/>
          </a:solidFill>
          <a:ln/>
        </p:spPr>
        <p:txBody>
          <a:bodyPr/>
          <a:p/>
        </p:txBody>
      </p:sp>
      <p:pic>
        <p:nvPicPr>
          <p:cNvPr id="11" name="Image 1" descr="preencoded.png">    </p:cNvPr>
          <p:cNvPicPr>
            <a:picLocks noChangeAspect="1"/>
          </p:cNvPicPr>
          <p:nvPr/>
        </p:nvPicPr>
        <p:blipFill>
          <a:blip r:embed="rId2"/>
          <a:stretch>
            <a:fillRect/>
          </a:stretch>
        </p:blipFill>
        <p:spPr>
          <a:xfrm>
            <a:off x="5638562" y="3729157"/>
            <a:ext cx="306110" cy="382667"/>
          </a:xfrm>
          <a:prstGeom prst="rect">
            <a:avLst/>
          </a:prstGeom>
        </p:spPr>
      </p:pic>
      <p:sp>
        <p:nvSpPr>
          <p:cNvPr id="12" name="Text 8"/>
          <p:cNvSpPr/>
          <p:nvPr/>
        </p:nvSpPr>
        <p:spPr>
          <a:xfrm>
            <a:off x="5451396" y="448758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Spanner</a:t>
            </a:r>
            <a:endParaRPr lang="en-US" sz="2200" dirty="0"/>
          </a:p>
        </p:txBody>
      </p:sp>
      <p:sp>
        <p:nvSpPr>
          <p:cNvPr id="13" name="Text 9"/>
          <p:cNvSpPr/>
          <p:nvPr/>
        </p:nvSpPr>
        <p:spPr>
          <a:xfrm>
            <a:off x="5451396" y="4978003"/>
            <a:ext cx="3727490" cy="145161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Scales almost infinitely to handle global traffic and massive datasets, ideal for large language models</a:t>
            </a:r>
            <a:endParaRPr lang="en-US" sz="1750" dirty="0"/>
          </a:p>
        </p:txBody>
      </p:sp>
      <p:sp>
        <p:nvSpPr>
          <p:cNvPr id="14" name="Shape 10"/>
          <p:cNvSpPr/>
          <p:nvPr/>
        </p:nvSpPr>
        <p:spPr>
          <a:xfrm>
            <a:off x="9640133" y="3345894"/>
            <a:ext cx="4196358" cy="3318153"/>
          </a:xfrm>
          <a:prstGeom prst="roundRect">
            <a:avLst>
              <a:gd name="adj" fmla="val 2871"/>
            </a:avLst>
          </a:prstGeom>
          <a:solidFill>
            <a:srgbClr val="CDEFFE"/>
          </a:solidFill>
          <a:ln w="7620">
            <a:solidFill>
              <a:srgbClr val="B3D5E4"/>
            </a:solidFill>
            <a:prstDash val="solid"/>
          </a:ln>
        </p:spPr>
        <p:txBody>
          <a:bodyPr/>
          <a:p/>
        </p:txBody>
      </p:sp>
      <p:sp>
        <p:nvSpPr>
          <p:cNvPr id="15" name="Shape 11"/>
          <p:cNvSpPr/>
          <p:nvPr/>
        </p:nvSpPr>
        <p:spPr>
          <a:xfrm>
            <a:off x="9874568" y="3580328"/>
            <a:ext cx="680442" cy="680442"/>
          </a:xfrm>
          <a:prstGeom prst="roundRect">
            <a:avLst>
              <a:gd name="adj" fmla="val 13436980"/>
            </a:avLst>
          </a:prstGeom>
          <a:solidFill>
            <a:srgbClr val="0593CF"/>
          </a:solidFill>
          <a:ln/>
        </p:spPr>
        <p:txBody>
          <a:bodyPr/>
          <a:p/>
        </p:txBody>
      </p:sp>
      <p:pic>
        <p:nvPicPr>
          <p:cNvPr id="16" name="Image 2" descr="preencoded.png">    </p:cNvPr>
          <p:cNvPicPr>
            <a:picLocks noChangeAspect="1"/>
          </p:cNvPicPr>
          <p:nvPr/>
        </p:nvPicPr>
        <p:blipFill>
          <a:blip r:embed="rId3"/>
          <a:stretch>
            <a:fillRect/>
          </a:stretch>
        </p:blipFill>
        <p:spPr>
          <a:xfrm>
            <a:off x="10061734" y="3729157"/>
            <a:ext cx="306110" cy="382667"/>
          </a:xfrm>
          <a:prstGeom prst="rect">
            <a:avLst/>
          </a:prstGeom>
        </p:spPr>
      </p:pic>
      <p:sp>
        <p:nvSpPr>
          <p:cNvPr id="17" name="Text 12"/>
          <p:cNvSpPr/>
          <p:nvPr/>
        </p:nvSpPr>
        <p:spPr>
          <a:xfrm>
            <a:off x="9874568" y="448758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Memorystore</a:t>
            </a:r>
            <a:endParaRPr lang="en-US" sz="2200" dirty="0"/>
          </a:p>
        </p:txBody>
      </p:sp>
      <p:sp>
        <p:nvSpPr>
          <p:cNvPr id="18" name="Text 13"/>
          <p:cNvSpPr/>
          <p:nvPr/>
        </p:nvSpPr>
        <p:spPr>
          <a:xfrm>
            <a:off x="9874568" y="4978003"/>
            <a:ext cx="3727490" cy="145161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In-memory storage for caching, offering fastest possible data access for frequently used information</a:t>
            </a:r>
            <a:endParaRPr lang="en-US" sz="1750" dirty="0"/>
          </a:p>
        </p:txBody>
      </p:sp>
      <p:pic>
        <p:nvPicPr>
          <p:cNvPr id="19" name="Picture 18" descr="Pi7_Passport_Photo (1).jpeg"/>
          <p:cNvPicPr>
            <a:picLocks noChangeAspect="1"/>
          </p:cNvPicPr>
          <p:nvPr/>
        </p:nvPicPr>
        <p:blipFill>
          <a:blip r:embed="rId6"/>
          <a:stretch>
            <a:fillRect/>
          </a:stretch>
        </p:blipFill>
        <p:spPr>
          <a:xfrm>
            <a:off x="182880" y="182880"/>
            <a:ext cx="914400" cy="1175657"/>
          </a:xfrm>
          <a:prstGeom prst="rect">
            <a:avLst/>
          </a:prstGeom>
        </p:spPr>
      </p:pic>
      <p:sp>
        <p:nvSpPr>
          <p:cNvPr id="20" name="TextBox 19"/>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7"/>
              </a:rPr>
              <a:t>For Trial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21638" y="566976"/>
            <a:ext cx="5155168" cy="644366"/>
          </a:xfrm>
          <a:prstGeom prst="rect">
            <a:avLst/>
          </a:prstGeom>
          <a:noFill/>
          <a:ln/>
        </p:spPr>
        <p:txBody>
          <a:bodyPr wrap="none" lIns="0" tIns="0" rIns="0" bIns="0" rtlCol="0" anchor="t"/>
          <a:lstStyle/>
          <a:p>
            <a:pPr algn="l" indent="0" marL="0">
              <a:lnSpc>
                <a:spcPts val="5050"/>
              </a:lnSpc>
              <a:buNone/>
            </a:pPr>
            <a:r>
              <a:rPr lang="en-US" sz="4050" b="1" dirty="0">
                <a:solidFill>
                  <a:srgbClr val="000000"/>
                </a:solidFill>
                <a:latin typeface="Nunito Sans Bold" pitchFamily="34" charset="0"/>
                <a:ea typeface="Nunito Sans Bold" pitchFamily="34" charset="-122"/>
                <a:cs typeface="Nunito Sans Bold" pitchFamily="34" charset="-120"/>
              </a:rPr>
              <a:t>Data Flexibility</a:t>
            </a:r>
            <a:endParaRPr lang="en-US" sz="4050" dirty="0"/>
          </a:p>
        </p:txBody>
      </p:sp>
      <p:pic>
        <p:nvPicPr>
          <p:cNvPr id="3" name="Image 0" descr="preencoded.png">    </p:cNvPr>
          <p:cNvPicPr>
            <a:picLocks noChangeAspect="1"/>
          </p:cNvPicPr>
          <p:nvPr/>
        </p:nvPicPr>
        <p:blipFill>
          <a:blip r:embed="rId1"/>
          <a:stretch>
            <a:fillRect/>
          </a:stretch>
        </p:blipFill>
        <p:spPr>
          <a:xfrm>
            <a:off x="721638" y="1752481"/>
            <a:ext cx="6342102" cy="6342102"/>
          </a:xfrm>
          <a:prstGeom prst="rect">
            <a:avLst/>
          </a:prstGeom>
        </p:spPr>
      </p:pic>
      <p:sp>
        <p:nvSpPr>
          <p:cNvPr id="4" name="Text 1"/>
          <p:cNvSpPr/>
          <p:nvPr/>
        </p:nvSpPr>
        <p:spPr>
          <a:xfrm>
            <a:off x="7574280" y="1706047"/>
            <a:ext cx="6342102" cy="329922"/>
          </a:xfrm>
          <a:prstGeom prst="rect">
            <a:avLst/>
          </a:prstGeom>
          <a:noFill/>
          <a:ln/>
        </p:spPr>
        <p:txBody>
          <a:bodyPr wrap="non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Gen AI applications often use diverse data types:</a:t>
            </a:r>
            <a:endParaRPr lang="en-US" sz="1600" dirty="0"/>
          </a:p>
        </p:txBody>
      </p:sp>
      <p:sp>
        <p:nvSpPr>
          <p:cNvPr id="5" name="Shape 2"/>
          <p:cNvSpPr/>
          <p:nvPr/>
        </p:nvSpPr>
        <p:spPr>
          <a:xfrm>
            <a:off x="7574280" y="2267903"/>
            <a:ext cx="463868" cy="463868"/>
          </a:xfrm>
          <a:prstGeom prst="roundRect">
            <a:avLst>
              <a:gd name="adj" fmla="val 18671"/>
            </a:avLst>
          </a:prstGeom>
          <a:solidFill>
            <a:srgbClr val="CDEFFE"/>
          </a:solidFill>
          <a:ln w="7620">
            <a:solidFill>
              <a:srgbClr val="B3D5E4"/>
            </a:solidFill>
            <a:prstDash val="solid"/>
          </a:ln>
        </p:spPr>
        <p:txBody>
          <a:bodyPr/>
          <a:p/>
        </p:txBody>
      </p:sp>
      <p:sp>
        <p:nvSpPr>
          <p:cNvPr id="6" name="Text 3"/>
          <p:cNvSpPr/>
          <p:nvPr/>
        </p:nvSpPr>
        <p:spPr>
          <a:xfrm>
            <a:off x="8244245" y="2338745"/>
            <a:ext cx="2577584" cy="322183"/>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Nunito Sans Bold" pitchFamily="34" charset="0"/>
                <a:ea typeface="Nunito Sans Bold" pitchFamily="34" charset="-122"/>
                <a:cs typeface="Nunito Sans Bold" pitchFamily="34" charset="-120"/>
              </a:rPr>
              <a:t>BigQuery</a:t>
            </a:r>
            <a:endParaRPr lang="en-US" sz="2000" dirty="0"/>
          </a:p>
        </p:txBody>
      </p:sp>
      <p:sp>
        <p:nvSpPr>
          <p:cNvPr id="7" name="Text 4"/>
          <p:cNvSpPr/>
          <p:nvPr/>
        </p:nvSpPr>
        <p:spPr>
          <a:xfrm>
            <a:off x="8244245" y="2867025"/>
            <a:ext cx="5672138" cy="659844"/>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Best for analyzing petabyte-scale structured and semi-structured datasets</a:t>
            </a:r>
            <a:endParaRPr lang="en-US" sz="1600" dirty="0"/>
          </a:p>
        </p:txBody>
      </p:sp>
      <p:sp>
        <p:nvSpPr>
          <p:cNvPr id="8" name="Shape 5"/>
          <p:cNvSpPr/>
          <p:nvPr/>
        </p:nvSpPr>
        <p:spPr>
          <a:xfrm>
            <a:off x="7574280" y="3939183"/>
            <a:ext cx="463868" cy="463868"/>
          </a:xfrm>
          <a:prstGeom prst="roundRect">
            <a:avLst>
              <a:gd name="adj" fmla="val 18671"/>
            </a:avLst>
          </a:prstGeom>
          <a:solidFill>
            <a:srgbClr val="CDEFFE"/>
          </a:solidFill>
          <a:ln w="7620">
            <a:solidFill>
              <a:srgbClr val="B3D5E4"/>
            </a:solidFill>
            <a:prstDash val="solid"/>
          </a:ln>
        </p:spPr>
        <p:txBody>
          <a:bodyPr/>
          <a:p/>
        </p:txBody>
      </p:sp>
      <p:sp>
        <p:nvSpPr>
          <p:cNvPr id="9" name="Text 6"/>
          <p:cNvSpPr/>
          <p:nvPr/>
        </p:nvSpPr>
        <p:spPr>
          <a:xfrm>
            <a:off x="8244245" y="4010025"/>
            <a:ext cx="2577584" cy="322183"/>
          </a:xfrm>
          <a:prstGeom prst="rect">
            <a:avLst/>
          </a:prstGeom>
          <a:noFill/>
          <a:ln/>
        </p:spPr>
        <p:txBody>
          <a:bodyPr wrap="none" lIns="0" tIns="0" rIns="0" bIns="0" rtlCol="0" anchor="t"/>
          <a:lstStyle/>
          <a:p>
            <a:pPr algn="l" indent="0" marL="0">
              <a:lnSpc>
                <a:spcPts val="2500"/>
              </a:lnSpc>
              <a:buNone/>
            </a:pPr>
            <a:r>
              <a:rPr lang="en-US" sz="2000" b="1" dirty="0">
                <a:solidFill>
                  <a:srgbClr val="000000"/>
                </a:solidFill>
                <a:latin typeface="Nunito Sans Bold" pitchFamily="34" charset="0"/>
                <a:ea typeface="Nunito Sans Bold" pitchFamily="34" charset="-122"/>
                <a:cs typeface="Nunito Sans Bold" pitchFamily="34" charset="-120"/>
              </a:rPr>
              <a:t>Firestore</a:t>
            </a:r>
            <a:endParaRPr lang="en-US" sz="2000" dirty="0"/>
          </a:p>
        </p:txBody>
      </p:sp>
      <p:sp>
        <p:nvSpPr>
          <p:cNvPr id="10" name="Text 7"/>
          <p:cNvSpPr/>
          <p:nvPr/>
        </p:nvSpPr>
        <p:spPr>
          <a:xfrm>
            <a:off x="8244245" y="4538305"/>
            <a:ext cx="5672138" cy="659844"/>
          </a:xfrm>
          <a:prstGeom prst="rect">
            <a:avLst/>
          </a:prstGeom>
          <a:noFill/>
          <a:ln/>
        </p:spPr>
        <p:txBody>
          <a:bodyPr wrap="square" lIns="0" tIns="0" rIns="0" bIns="0" rtlCol="0" anchor="t"/>
          <a:lstStyle/>
          <a:p>
            <a:pPr algn="l" indent="0" marL="0">
              <a:lnSpc>
                <a:spcPts val="2550"/>
              </a:lnSpc>
              <a:buNone/>
            </a:pPr>
            <a:r>
              <a:rPr lang="en-US" sz="1600" dirty="0">
                <a:solidFill>
                  <a:srgbClr val="000000"/>
                </a:solidFill>
                <a:latin typeface="Inter" pitchFamily="34" charset="0"/>
                <a:ea typeface="Inter" pitchFamily="34" charset="-122"/>
                <a:cs typeface="Inter" pitchFamily="34" charset="-120"/>
              </a:rPr>
              <a:t>Great for flexible, document-style data (unstructured or semi-structured) requiring real-time updates</a:t>
            </a:r>
            <a:endParaRPr lang="en-US" sz="1600" dirty="0"/>
          </a:p>
        </p:txBody>
      </p:sp>
      <p:pic>
        <p:nvPicPr>
          <p:cNvPr id="11" name="Picture 10" descr="Pi7_Passport_Photo (1).jpeg"/>
          <p:cNvPicPr>
            <a:picLocks noChangeAspect="1"/>
          </p:cNvPicPr>
          <p:nvPr/>
        </p:nvPicPr>
        <p:blipFill>
          <a:blip r:embed="rId4"/>
          <a:stretch>
            <a:fillRect/>
          </a:stretch>
        </p:blipFill>
        <p:spPr>
          <a:xfrm>
            <a:off x="182880" y="182880"/>
            <a:ext cx="914400" cy="1175657"/>
          </a:xfrm>
          <a:prstGeom prst="rect">
            <a:avLst/>
          </a:prstGeom>
        </p:spPr>
      </p:pic>
      <p:sp>
        <p:nvSpPr>
          <p:cNvPr id="12" name="TextBox 11"/>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5"/>
              </a:rPr>
              <a:t>For Trial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591628"/>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Nunito Sans Bold" pitchFamily="34" charset="0"/>
                <a:ea typeface="Nunito Sans Bold" pitchFamily="34" charset="-122"/>
                <a:cs typeface="Nunito Sans Bold" pitchFamily="34" charset="-120"/>
              </a:rPr>
              <a:t>Cost and Operational Efficiency</a:t>
            </a:r>
            <a:endParaRPr lang="en-US" sz="4450" dirty="0"/>
          </a:p>
        </p:txBody>
      </p:sp>
      <p:sp>
        <p:nvSpPr>
          <p:cNvPr id="4" name="Text 1"/>
          <p:cNvSpPr/>
          <p:nvPr/>
        </p:nvSpPr>
        <p:spPr>
          <a:xfrm>
            <a:off x="793790" y="3349347"/>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Storing huge amounts of data can be expensive.</a:t>
            </a:r>
            <a:endParaRPr lang="en-US" sz="1750" dirty="0"/>
          </a:p>
        </p:txBody>
      </p:sp>
      <p:sp>
        <p:nvSpPr>
          <p:cNvPr id="5" name="Shape 2"/>
          <p:cNvSpPr/>
          <p:nvPr/>
        </p:nvSpPr>
        <p:spPr>
          <a:xfrm>
            <a:off x="793790" y="3967401"/>
            <a:ext cx="7556421" cy="1689616"/>
          </a:xfrm>
          <a:prstGeom prst="roundRect">
            <a:avLst>
              <a:gd name="adj" fmla="val 5638"/>
            </a:avLst>
          </a:prstGeom>
          <a:solidFill>
            <a:srgbClr val="B6D6FC"/>
          </a:solidFill>
          <a:ln/>
        </p:spPr>
        <p:txBody>
          <a:bodyPr/>
          <a:p/>
        </p:txBody>
      </p:sp>
      <p:pic>
        <p:nvPicPr>
          <p:cNvPr id="6" name="Image 1" descr="preencoded.png">    </p:cNvPr>
          <p:cNvPicPr>
            <a:picLocks noChangeAspect="1"/>
          </p:cNvPicPr>
          <p:nvPr/>
        </p:nvPicPr>
        <p:blipFill>
          <a:blip r:embed="rId2"/>
          <a:stretch>
            <a:fillRect/>
          </a:stretch>
        </p:blipFill>
        <p:spPr>
          <a:xfrm>
            <a:off x="1020604" y="4311491"/>
            <a:ext cx="283488" cy="226814"/>
          </a:xfrm>
          <a:prstGeom prst="rect">
            <a:avLst/>
          </a:prstGeom>
        </p:spPr>
      </p:pic>
      <p:sp>
        <p:nvSpPr>
          <p:cNvPr id="7" name="Text 3"/>
          <p:cNvSpPr/>
          <p:nvPr/>
        </p:nvSpPr>
        <p:spPr>
          <a:xfrm>
            <a:off x="1530906" y="4250888"/>
            <a:ext cx="6592491" cy="1088708"/>
          </a:xfrm>
          <a:prstGeom prst="rect">
            <a:avLst/>
          </a:prstGeom>
          <a:noFill/>
          <a:ln/>
        </p:spPr>
        <p:txBody>
          <a:bodyPr wrap="square" lIns="0" tIns="0" rIns="0" bIns="0" rtlCol="0" anchor="t"/>
          <a:lstStyle/>
          <a:p>
            <a:pPr algn="l" indent="0" marL="0">
              <a:lnSpc>
                <a:spcPts val="2850"/>
              </a:lnSpc>
              <a:buNone/>
            </a:pPr>
            <a:r>
              <a:rPr lang="en-US" sz="1750" b="1" dirty="0">
                <a:solidFill>
                  <a:srgbClr val="000000"/>
                </a:solidFill>
                <a:latin typeface="Inter" pitchFamily="34" charset="0"/>
                <a:ea typeface="Inter" pitchFamily="34" charset="-122"/>
                <a:cs typeface="Inter" pitchFamily="34" charset="-120"/>
              </a:rPr>
              <a:t>Fully-managed databases</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like </a:t>
            </a:r>
            <a:pPr algn="l" indent="0" marL="0">
              <a:lnSpc>
                <a:spcPts val="2850"/>
              </a:lnSpc>
              <a:buNone/>
            </a:pPr>
            <a:r>
              <a:rPr lang="en-US" sz="1750" dirty="0">
                <a:solidFill>
                  <a:srgbClr val="0593CF"/>
                </a:solidFill>
                <a:latin typeface="Inter" pitchFamily="34" charset="0"/>
                <a:ea typeface="Inter" pitchFamily="34" charset="-122"/>
                <a:cs typeface="Inter" pitchFamily="34" charset="-120"/>
              </a:rPr>
              <a:t>AlloyDB</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and </a:t>
            </a:r>
            <a:pPr algn="l" indent="0" marL="0">
              <a:lnSpc>
                <a:spcPts val="2850"/>
              </a:lnSpc>
              <a:buNone/>
            </a:pPr>
            <a:r>
              <a:rPr lang="en-US" sz="1750" dirty="0">
                <a:solidFill>
                  <a:srgbClr val="0694D1"/>
                </a:solidFill>
                <a:latin typeface="Inter" pitchFamily="34" charset="0"/>
                <a:ea typeface="Inter" pitchFamily="34" charset="-122"/>
                <a:cs typeface="Inter" pitchFamily="34" charset="-120"/>
              </a:rPr>
              <a:t>Cloud SQL</a:t>
            </a:r>
            <a:pPr algn="l" indent="0" marL="0">
              <a:lnSpc>
                <a:spcPts val="2850"/>
              </a:lnSpc>
              <a:buNone/>
            </a:pPr>
            <a:r>
              <a:rPr lang="en-US" sz="1750" dirty="0">
                <a:solidFill>
                  <a:srgbClr val="000000"/>
                </a:solidFill>
                <a:latin typeface="Inter" pitchFamily="34" charset="0"/>
                <a:ea typeface="Inter" pitchFamily="34" charset="-122"/>
                <a:cs typeface="Inter" pitchFamily="34" charset="-120"/>
              </a:rPr>
              <a:t> reduce the need for manual administration, which lowers operational costs.</a:t>
            </a:r>
            <a:endParaRPr lang="en-US" sz="1750" dirty="0"/>
          </a:p>
        </p:txBody>
      </p:sp>
      <p:sp>
        <p:nvSpPr>
          <p:cNvPr id="8" name="Text 4"/>
          <p:cNvSpPr/>
          <p:nvPr/>
        </p:nvSpPr>
        <p:spPr>
          <a:xfrm>
            <a:off x="793790" y="5912168"/>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When choosing a Gen AI database, consider both direct storage costs and the hidden costs of administration and maintenance.</a:t>
            </a:r>
            <a:endParaRPr lang="en-US" sz="1750" dirty="0"/>
          </a:p>
        </p:txBody>
      </p:sp>
      <p:pic>
        <p:nvPicPr>
          <p:cNvPr id="9" name="Picture 8" descr="Pi7_Passport_Photo (1).jpeg"/>
          <p:cNvPicPr>
            <a:picLocks noChangeAspect="1"/>
          </p:cNvPicPr>
          <p:nvPr/>
        </p:nvPicPr>
        <p:blipFill>
          <a:blip r:embed="rId5"/>
          <a:stretch>
            <a:fillRect/>
          </a:stretch>
        </p:blipFill>
        <p:spPr>
          <a:xfrm>
            <a:off x="182880" y="182880"/>
            <a:ext cx="914400" cy="1175657"/>
          </a:xfrm>
          <a:prstGeom prst="rect">
            <a:avLst/>
          </a:prstGeom>
        </p:spPr>
      </p:pic>
      <p:sp>
        <p:nvSpPr>
          <p:cNvPr id="10" name="TextBox 9"/>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6"/>
              </a:rPr>
              <a:t>For Trial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802499"/>
            <a:ext cx="7576542"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Nunito Sans Bold" pitchFamily="34" charset="0"/>
                <a:ea typeface="Nunito Sans Bold" pitchFamily="34" charset="-122"/>
                <a:cs typeface="Nunito Sans Bold" pitchFamily="34" charset="-120"/>
              </a:rPr>
              <a:t>Security and Data Protection</a:t>
            </a:r>
            <a:endParaRPr lang="en-US" sz="4450" dirty="0"/>
          </a:p>
        </p:txBody>
      </p:sp>
      <p:sp>
        <p:nvSpPr>
          <p:cNvPr id="4" name="Shape 1"/>
          <p:cNvSpPr/>
          <p:nvPr/>
        </p:nvSpPr>
        <p:spPr>
          <a:xfrm>
            <a:off x="793790" y="4851440"/>
            <a:ext cx="4196358" cy="2410897"/>
          </a:xfrm>
          <a:prstGeom prst="roundRect">
            <a:avLst>
              <a:gd name="adj" fmla="val 3952"/>
            </a:avLst>
          </a:prstGeom>
          <a:solidFill>
            <a:srgbClr val="CDEFFE"/>
          </a:solidFill>
          <a:ln w="7620">
            <a:solidFill>
              <a:srgbClr val="B3D5E4"/>
            </a:solidFill>
            <a:prstDash val="solid"/>
          </a:ln>
        </p:spPr>
        <p:txBody>
          <a:bodyPr/>
          <a:p/>
        </p:txBody>
      </p:sp>
      <p:sp>
        <p:nvSpPr>
          <p:cNvPr id="5" name="Text 2"/>
          <p:cNvSpPr/>
          <p:nvPr/>
        </p:nvSpPr>
        <p:spPr>
          <a:xfrm>
            <a:off x="1028224" y="508587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Encryption</a:t>
            </a:r>
            <a:endParaRPr lang="en-US" sz="2200" dirty="0"/>
          </a:p>
        </p:txBody>
      </p:sp>
      <p:sp>
        <p:nvSpPr>
          <p:cNvPr id="6" name="Text 3"/>
          <p:cNvSpPr/>
          <p:nvPr/>
        </p:nvSpPr>
        <p:spPr>
          <a:xfrm>
            <a:off x="1028224" y="5576292"/>
            <a:ext cx="3727490" cy="145161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Databases like AlloyDB, Cloud SQL, Spanner, and Firestore automatically encrypt data both at rest and in transit</a:t>
            </a:r>
            <a:endParaRPr lang="en-US" sz="1750" dirty="0"/>
          </a:p>
        </p:txBody>
      </p:sp>
      <p:sp>
        <p:nvSpPr>
          <p:cNvPr id="7" name="Shape 4"/>
          <p:cNvSpPr/>
          <p:nvPr/>
        </p:nvSpPr>
        <p:spPr>
          <a:xfrm>
            <a:off x="5216962" y="4851440"/>
            <a:ext cx="4196358" cy="2410897"/>
          </a:xfrm>
          <a:prstGeom prst="roundRect">
            <a:avLst>
              <a:gd name="adj" fmla="val 3952"/>
            </a:avLst>
          </a:prstGeom>
          <a:solidFill>
            <a:srgbClr val="CDEFFE"/>
          </a:solidFill>
          <a:ln w="7620">
            <a:solidFill>
              <a:srgbClr val="B3D5E4"/>
            </a:solidFill>
            <a:prstDash val="solid"/>
          </a:ln>
        </p:spPr>
        <p:txBody>
          <a:bodyPr/>
          <a:p/>
        </p:txBody>
      </p:sp>
      <p:sp>
        <p:nvSpPr>
          <p:cNvPr id="8" name="Text 5"/>
          <p:cNvSpPr/>
          <p:nvPr/>
        </p:nvSpPr>
        <p:spPr>
          <a:xfrm>
            <a:off x="5451396" y="508587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Access Control</a:t>
            </a:r>
            <a:endParaRPr lang="en-US" sz="2200" dirty="0"/>
          </a:p>
        </p:txBody>
      </p:sp>
      <p:sp>
        <p:nvSpPr>
          <p:cNvPr id="9" name="Text 6"/>
          <p:cNvSpPr/>
          <p:nvPr/>
        </p:nvSpPr>
        <p:spPr>
          <a:xfrm>
            <a:off x="5451396" y="5576292"/>
            <a:ext cx="3727490" cy="145161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Integration with IAM (Identity and Access Management) lets you control exactly who can see or modify data</a:t>
            </a:r>
            <a:endParaRPr lang="en-US" sz="1750" dirty="0"/>
          </a:p>
        </p:txBody>
      </p:sp>
      <p:sp>
        <p:nvSpPr>
          <p:cNvPr id="10" name="Shape 7"/>
          <p:cNvSpPr/>
          <p:nvPr/>
        </p:nvSpPr>
        <p:spPr>
          <a:xfrm>
            <a:off x="9640133" y="4851440"/>
            <a:ext cx="4196358" cy="2410897"/>
          </a:xfrm>
          <a:prstGeom prst="roundRect">
            <a:avLst>
              <a:gd name="adj" fmla="val 3952"/>
            </a:avLst>
          </a:prstGeom>
          <a:solidFill>
            <a:srgbClr val="CDEFFE"/>
          </a:solidFill>
          <a:ln w="7620">
            <a:solidFill>
              <a:srgbClr val="B3D5E4"/>
            </a:solidFill>
            <a:prstDash val="solid"/>
          </a:ln>
        </p:spPr>
        <p:txBody>
          <a:bodyPr/>
          <a:p/>
        </p:txBody>
      </p:sp>
      <p:sp>
        <p:nvSpPr>
          <p:cNvPr id="11" name="Text 8"/>
          <p:cNvSpPr/>
          <p:nvPr/>
        </p:nvSpPr>
        <p:spPr>
          <a:xfrm>
            <a:off x="9874568" y="508587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Nunito Sans Bold" pitchFamily="34" charset="0"/>
                <a:ea typeface="Nunito Sans Bold" pitchFamily="34" charset="-122"/>
                <a:cs typeface="Nunito Sans Bold" pitchFamily="34" charset="-120"/>
              </a:rPr>
              <a:t>Advanced Security</a:t>
            </a:r>
            <a:endParaRPr lang="en-US" sz="2200" dirty="0"/>
          </a:p>
        </p:txBody>
      </p:sp>
      <p:sp>
        <p:nvSpPr>
          <p:cNvPr id="12" name="Text 9"/>
          <p:cNvSpPr/>
          <p:nvPr/>
        </p:nvSpPr>
        <p:spPr>
          <a:xfrm>
            <a:off x="9874568" y="5576292"/>
            <a:ext cx="3727490" cy="1451610"/>
          </a:xfrm>
          <a:prstGeom prst="rect">
            <a:avLst/>
          </a:prstGeom>
          <a:noFill/>
          <a:ln/>
        </p:spPr>
        <p:txBody>
          <a:bodyPr wrap="square" lIns="0" tIns="0" rIns="0" bIns="0" rtlCol="0" anchor="t"/>
          <a:lstStyle/>
          <a:p>
            <a:pPr algn="l" indent="0" marL="0">
              <a:lnSpc>
                <a:spcPts val="2850"/>
              </a:lnSpc>
              <a:buNone/>
            </a:pPr>
            <a:r>
              <a:rPr lang="en-US" sz="1750" dirty="0">
                <a:solidFill>
                  <a:srgbClr val="000000"/>
                </a:solidFill>
                <a:latin typeface="Inter" pitchFamily="34" charset="0"/>
                <a:ea typeface="Inter" pitchFamily="34" charset="-122"/>
                <a:cs typeface="Inter" pitchFamily="34" charset="-120"/>
              </a:rPr>
              <a:t>AlloyDB provides extra features like model endpoint management to protect your application from malicious attacks</a:t>
            </a:r>
            <a:endParaRPr lang="en-US" sz="1750" dirty="0"/>
          </a:p>
        </p:txBody>
      </p:sp>
      <p:pic>
        <p:nvPicPr>
          <p:cNvPr id="13" name="Picture 12" descr="Pi7_Passport_Photo (1).jpeg"/>
          <p:cNvPicPr>
            <a:picLocks noChangeAspect="1"/>
          </p:cNvPicPr>
          <p:nvPr/>
        </p:nvPicPr>
        <p:blipFill>
          <a:blip r:embed="rId4"/>
          <a:stretch>
            <a:fillRect/>
          </a:stretch>
        </p:blipFill>
        <p:spPr>
          <a:xfrm>
            <a:off x="182880" y="182880"/>
            <a:ext cx="914400" cy="1175657"/>
          </a:xfrm>
          <a:prstGeom prst="rect">
            <a:avLst/>
          </a:prstGeom>
        </p:spPr>
      </p:pic>
      <p:sp>
        <p:nvSpPr>
          <p:cNvPr id="14" name="TextBox 13"/>
          <p:cNvSpPr txBox="1"/>
          <p:nvPr/>
        </p:nvSpPr>
        <p:spPr>
          <a:xfrm>
            <a:off x="12252960" y="7772400"/>
            <a:ext cx="2286000" cy="365760"/>
          </a:xfrm>
          <a:prstGeom prst="rect">
            <a:avLst/>
          </a:prstGeom>
          <a:noFill/>
        </p:spPr>
        <p:txBody>
          <a:bodyPr wrap="none">
            <a:spAutoFit/>
          </a:bodyPr>
          <a:lstStyle/>
          <a:p>
            <a:pPr algn="r"/>
            <a:r>
              <a:rPr sz="1000">
                <a:solidFill>
                  <a:srgbClr val="969696"/>
                </a:solidFill>
                <a:hlinkClick r:id="rId5"/>
              </a:rPr>
              <a:t>For Trial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2025-09-02T05:24:43Z</dcterms:created>
  <dcterms:modified xsi:type="dcterms:W3CDTF">2025-09-02T05:24:43Z</dcterms:modified>
</cp:coreProperties>
</file>